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handoutMasterIdLst>
    <p:handoutMasterId r:id="rId18"/>
  </p:handoutMasterIdLst>
  <p:sldIdLst>
    <p:sldId id="256" r:id="rId2"/>
    <p:sldId id="263" r:id="rId3"/>
    <p:sldId id="288" r:id="rId4"/>
    <p:sldId id="286" r:id="rId5"/>
    <p:sldId id="276" r:id="rId6"/>
    <p:sldId id="289" r:id="rId7"/>
    <p:sldId id="290" r:id="rId8"/>
    <p:sldId id="281" r:id="rId9"/>
    <p:sldId id="296" r:id="rId10"/>
    <p:sldId id="297" r:id="rId11"/>
    <p:sldId id="292" r:id="rId12"/>
    <p:sldId id="293" r:id="rId13"/>
    <p:sldId id="294" r:id="rId14"/>
    <p:sldId id="295" r:id="rId15"/>
    <p:sldId id="298" r:id="rId16"/>
    <p:sldId id="299" r:id="rId17"/>
  </p:sldIdLst>
  <p:sldSz cx="9906000" cy="6858000" type="A4"/>
  <p:notesSz cx="6781800" cy="9926638"/>
  <p:defaultTextStyle>
    <a:defPPr>
      <a:defRPr lang="es-EC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B22"/>
    <a:srgbClr val="003399"/>
    <a:srgbClr val="008080"/>
    <a:srgbClr val="FFFF00"/>
    <a:srgbClr val="FFCC99"/>
    <a:srgbClr val="FFCC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68" y="-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2D998C-6CCE-4A06-B0C0-4A91AF1115A2}" type="doc">
      <dgm:prSet loTypeId="urn:microsoft.com/office/officeart/2005/8/layout/vList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C"/>
        </a:p>
      </dgm:t>
    </dgm:pt>
    <dgm:pt modelId="{1FECACB6-9029-45BD-83E7-970087C19190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20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Unidades de análisis</a:t>
          </a:r>
          <a:endParaRPr lang="es-EC" sz="20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51EC7905-FB7E-4B06-AFF9-47C3D88074CD}" type="parTrans" cxnId="{43E205A7-F640-4D0F-8A8F-6322911D6D2D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416BD937-ECBB-487D-AD65-7D0EA79C4FD8}" type="sibTrans" cxnId="{43E205A7-F640-4D0F-8A8F-6322911D6D2D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DFCFA317-0076-437D-AC32-A190F05AEA4E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</a:t>
          </a:r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Efectos que fueron producidos desde el proyecto a  partir de bienes y servicios entregados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BB49F16B-4D9C-411E-92AC-2410DF1401F8}" type="parTrans" cxnId="{BF7603EC-FFB1-4444-966E-E8EEAA31DE02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9634031A-46D8-45DB-B65C-2A047A747A75}" type="sibTrans" cxnId="{BF7603EC-FFB1-4444-966E-E8EEAA31DE02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3F82BD4-65D2-44A1-A98C-24ECF2D85FA8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Efectos del proyecto en los actores especialmente mujeres y jóvenes.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56750841-EBCB-49BB-AEB2-1E55E82405A4}" type="parTrans" cxnId="{01984CD9-E481-4F6D-BE1B-B4FF78978397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BD203972-51E5-4F5D-B6F1-A0870D642507}" type="sibTrans" cxnId="{01984CD9-E481-4F6D-BE1B-B4FF78978397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25078FE2-9F7D-435E-AB45-43DCC5197987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Efecto: “valor positivo o negativo que se produce en los participantes a partir del uso de recursos (bienes o servicios) que el proyecto entrega”.</a:t>
          </a:r>
          <a:endParaRPr lang="es-EC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FD027EDF-CB95-4301-8D28-C19799918B07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20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Definición guía</a:t>
          </a:r>
          <a:endParaRPr lang="es-EC" sz="20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358A08D2-542E-4BCE-96DC-DE1387B00BAC}" type="sibTrans" cxnId="{BC9768BB-5EF4-416C-9799-6C814F15BEDB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9B8E681-1631-46C0-A2BF-59C53BF968D8}" type="parTrans" cxnId="{BC9768BB-5EF4-416C-9799-6C814F15BEDB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59CC940B-95C8-4EDD-8D30-8CC1F1F3F221}" type="sibTrans" cxnId="{5467DDB8-183B-4091-BEEA-9FF2D04A0803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925634AE-D00B-4B7E-B77B-F96BF3B2BDC6}" type="parTrans" cxnId="{5467DDB8-183B-4091-BEEA-9FF2D04A0803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1751CF2F-65E1-46C5-9E17-1A045F4C9568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20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Técnicas</a:t>
          </a:r>
          <a:endParaRPr lang="es-EC" sz="20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CFA60619-FA38-4A5E-8C72-14ED3C0910FF}" type="parTrans" cxnId="{B41E6FC0-282A-4EF3-ABE0-269F7878894A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C5BAA0B9-03B4-434F-80C2-ED0671B141C9}" type="sibTrans" cxnId="{B41E6FC0-282A-4EF3-ABE0-269F7878894A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1B5F7BA1-F44F-4573-8F43-F1BCD5EA0513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Entrevistas </a:t>
          </a:r>
          <a:r>
            <a:rPr lang="es-EC" sz="1400" i="1" dirty="0" err="1" smtClean="0">
              <a:solidFill>
                <a:schemeClr val="accent1">
                  <a:lumMod val="40000"/>
                  <a:lumOff val="60000"/>
                </a:schemeClr>
              </a:solidFill>
            </a:rPr>
            <a:t>semi</a:t>
          </a:r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estructuradas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032CBBAE-FF98-454A-A9FB-2D2358E68BF4}" type="parTrans" cxnId="{1BB23B8E-9F44-4EC4-87BA-AA50DB0DE4F9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EB5AE6DA-B2DA-4942-ABF3-793F91318295}" type="sibTrans" cxnId="{1BB23B8E-9F44-4EC4-87BA-AA50DB0DE4F9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44BBB21F-71B3-4ABD-B689-9895D775AF73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Focus </a:t>
          </a:r>
          <a:r>
            <a:rPr lang="es-EC" sz="1400" i="1" dirty="0" err="1" smtClean="0">
              <a:solidFill>
                <a:schemeClr val="accent1">
                  <a:lumMod val="40000"/>
                  <a:lumOff val="60000"/>
                </a:schemeClr>
              </a:solidFill>
            </a:rPr>
            <a:t>Group</a:t>
          </a:r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A0952718-71B4-42D6-81B2-CFD76D55140C}" type="parTrans" cxnId="{978269D3-E0B5-4EBC-8C3B-F0341314693A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BCA048BA-47DF-4469-A790-E98F0F6F155E}" type="sibTrans" cxnId="{978269D3-E0B5-4EBC-8C3B-F0341314693A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DF613BD8-D522-4DF3-AC05-A009BFD4EEC4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Encuestas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46A002C2-B6C6-4CA6-8811-C9BAB9AC0495}" type="parTrans" cxnId="{43770BAF-9CD3-435E-B00D-40FBECD78DB0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0EE86CE0-DABE-4492-8C9C-A4B56A6B23D2}" type="sibTrans" cxnId="{43770BAF-9CD3-435E-B00D-40FBECD78DB0}">
      <dgm:prSet/>
      <dgm:spPr/>
      <dgm:t>
        <a:bodyPr/>
        <a:lstStyle/>
        <a:p>
          <a:endParaRPr lang="es-EC" sz="320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BA8617DB-36A3-47F5-995A-23CB4B2E1B8B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20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Enfoque para la recolección de datos</a:t>
          </a:r>
          <a:endParaRPr lang="es-EC" sz="20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A0BD0D05-109B-44B2-B36C-BB720382CD70}" type="parTrans" cxnId="{71D77E60-4DCD-437F-B41B-62F97481ECB8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CD7AD379-B7AE-4FEF-A8F5-C5D6E263589E}" type="sibTrans" cxnId="{71D77E60-4DCD-437F-B41B-62F97481ECB8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26DEDF5F-195A-4F0D-8D98-97CE3E60C818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2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Reconstruir el proceso vivido a partir de la experiencia de actores.</a:t>
          </a:r>
          <a:endParaRPr lang="es-EC" sz="12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A8690B6-9E49-438C-A798-4732CEED5C5C}" type="parTrans" cxnId="{A1B247DF-C9B4-4058-BBE2-E6A5B95BDABB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937BD0E0-D191-4532-A1FC-7095C72596D4}" type="sibTrans" cxnId="{A1B247DF-C9B4-4058-BBE2-E6A5B95BDABB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87E9DF3-83D8-49E3-B3D5-ED7179D76506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2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Indagar efectos en lo personal y en los niveles de jóvenes y mujeres</a:t>
          </a:r>
          <a:endParaRPr lang="es-EC" sz="12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0680F884-7598-4549-AA8F-B512D767650B}" type="parTrans" cxnId="{5815CEF7-54E6-418F-BDF0-41AFFC6CFD8C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6533B0D-5D24-45EC-B158-E33DD0D2DBB2}" type="sibTrans" cxnId="{5815CEF7-54E6-418F-BDF0-41AFFC6CFD8C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5DFC0584-7CA7-4961-A3C9-DBC797E6E283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2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Identificar niveles de desarrollo y perspectiva de sostenibilidad de las iniciativas</a:t>
          </a:r>
          <a:endParaRPr lang="es-EC" sz="12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EEA6F4FB-6578-4BCE-8C66-4200EC05576E}" type="parTrans" cxnId="{264C6927-6E00-4D47-95F6-588ECD3C6371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FF4F4938-D45C-45DC-889F-48F77C663839}" type="sibTrans" cxnId="{264C6927-6E00-4D47-95F6-588ECD3C6371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2511AEAB-1999-4F6D-A0C3-C33723C50BE4}">
      <dgm:prSet phldrT="[Texto]" custT="1"/>
      <dgm:spPr>
        <a:solidFill>
          <a:srgbClr val="000B22"/>
        </a:solidFill>
      </dgm:spPr>
      <dgm:t>
        <a:bodyPr/>
        <a:lstStyle/>
        <a:p>
          <a:r>
            <a:rPr lang="es-EC" sz="1400" i="1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Visitas de observación participante</a:t>
          </a:r>
          <a:endParaRPr lang="es-EC" sz="1400" i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1EBE67AD-ABDB-42A5-8AC8-B433FD46058E}" type="parTrans" cxnId="{7439BBF5-7EB6-46DE-AE8A-D6B368777F87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4E25E4E5-1894-4F95-9250-14B2FCD9F6AB}" type="sibTrans" cxnId="{7439BBF5-7EB6-46DE-AE8A-D6B368777F87}">
      <dgm:prSet/>
      <dgm:spPr/>
      <dgm:t>
        <a:bodyPr/>
        <a:lstStyle/>
        <a:p>
          <a:endParaRPr lang="es-EC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E12015DF-1970-49C9-9166-8E297FB78785}" type="pres">
      <dgm:prSet presAssocID="{8A2D998C-6CCE-4A06-B0C0-4A91AF1115A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2BA0F682-7D2A-4644-8056-5583D8B3E2B4}" type="pres">
      <dgm:prSet presAssocID="{1FECACB6-9029-45BD-83E7-970087C19190}" presName="comp" presStyleCnt="0"/>
      <dgm:spPr/>
    </dgm:pt>
    <dgm:pt modelId="{7956802D-0905-4BF2-91D5-C3B540305A76}" type="pres">
      <dgm:prSet presAssocID="{1FECACB6-9029-45BD-83E7-970087C19190}" presName="box" presStyleLbl="node1" presStyleIdx="0" presStyleCnt="4" custLinFactNeighborY="209"/>
      <dgm:spPr/>
      <dgm:t>
        <a:bodyPr/>
        <a:lstStyle/>
        <a:p>
          <a:endParaRPr lang="es-EC"/>
        </a:p>
      </dgm:t>
    </dgm:pt>
    <dgm:pt modelId="{6D6A8019-B2A5-411A-AFA3-E1AC21864ED9}" type="pres">
      <dgm:prSet presAssocID="{1FECACB6-9029-45BD-83E7-970087C19190}" presName="img" presStyleLbl="fgImgPlace1" presStyleIdx="0" presStyleCnt="4" custScaleX="7308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BC83D94-1D98-4862-A92F-AFEC09914168}" type="pres">
      <dgm:prSet presAssocID="{1FECACB6-9029-45BD-83E7-970087C19190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D883AAE-9B19-4231-8656-204216604634}" type="pres">
      <dgm:prSet presAssocID="{416BD937-ECBB-487D-AD65-7D0EA79C4FD8}" presName="spacer" presStyleCnt="0"/>
      <dgm:spPr/>
    </dgm:pt>
    <dgm:pt modelId="{1532941C-C3F2-4EF7-B522-7C6EED09F2B2}" type="pres">
      <dgm:prSet presAssocID="{FD027EDF-CB95-4301-8D28-C19799918B07}" presName="comp" presStyleCnt="0"/>
      <dgm:spPr/>
    </dgm:pt>
    <dgm:pt modelId="{3C29973B-BBF4-418A-B76B-2D75850E1E5B}" type="pres">
      <dgm:prSet presAssocID="{FD027EDF-CB95-4301-8D28-C19799918B07}" presName="box" presStyleLbl="node1" presStyleIdx="1" presStyleCnt="4" custLinFactNeighborY="209"/>
      <dgm:spPr/>
      <dgm:t>
        <a:bodyPr/>
        <a:lstStyle/>
        <a:p>
          <a:endParaRPr lang="es-EC"/>
        </a:p>
      </dgm:t>
    </dgm:pt>
    <dgm:pt modelId="{6E42E530-E8A6-4793-A474-534155B79E72}" type="pres">
      <dgm:prSet presAssocID="{FD027EDF-CB95-4301-8D28-C19799918B07}" presName="img" presStyleLbl="fgImgPlace1" presStyleIdx="1" presStyleCnt="4" custScaleX="7308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D650024-63C7-45E9-8C52-A3D1076AC3CD}" type="pres">
      <dgm:prSet presAssocID="{FD027EDF-CB95-4301-8D28-C19799918B07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EC8CF30-6741-4A77-9B1D-4AB1154979C7}" type="pres">
      <dgm:prSet presAssocID="{358A08D2-542E-4BCE-96DC-DE1387B00BAC}" presName="spacer" presStyleCnt="0"/>
      <dgm:spPr/>
    </dgm:pt>
    <dgm:pt modelId="{F6B3333E-4270-4F5D-8FA7-EC006050B629}" type="pres">
      <dgm:prSet presAssocID="{1751CF2F-65E1-46C5-9E17-1A045F4C9568}" presName="comp" presStyleCnt="0"/>
      <dgm:spPr/>
    </dgm:pt>
    <dgm:pt modelId="{5F42E471-5453-4E4D-9CED-B560F54E0953}" type="pres">
      <dgm:prSet presAssocID="{1751CF2F-65E1-46C5-9E17-1A045F4C9568}" presName="box" presStyleLbl="node1" presStyleIdx="2" presStyleCnt="4" custLinFactNeighborY="209"/>
      <dgm:spPr/>
      <dgm:t>
        <a:bodyPr/>
        <a:lstStyle/>
        <a:p>
          <a:endParaRPr lang="es-EC"/>
        </a:p>
      </dgm:t>
    </dgm:pt>
    <dgm:pt modelId="{D79FED52-DA86-4B61-93A8-F8A9E0F9CF52}" type="pres">
      <dgm:prSet presAssocID="{1751CF2F-65E1-46C5-9E17-1A045F4C9568}" presName="img" presStyleLbl="fgImgPlace1" presStyleIdx="2" presStyleCnt="4" custScaleX="7563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313D005-1D4C-424A-BBFE-1B3EAFDF2C19}" type="pres">
      <dgm:prSet presAssocID="{1751CF2F-65E1-46C5-9E17-1A045F4C9568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B590AFC-0716-4602-8C26-5F4DBAF39176}" type="pres">
      <dgm:prSet presAssocID="{C5BAA0B9-03B4-434F-80C2-ED0671B141C9}" presName="spacer" presStyleCnt="0"/>
      <dgm:spPr/>
    </dgm:pt>
    <dgm:pt modelId="{43B2517B-EC67-49F2-9083-D4A8306D4D0F}" type="pres">
      <dgm:prSet presAssocID="{BA8617DB-36A3-47F5-995A-23CB4B2E1B8B}" presName="comp" presStyleCnt="0"/>
      <dgm:spPr/>
    </dgm:pt>
    <dgm:pt modelId="{E75AD9E3-1BC4-4D7F-B319-51EC406548A3}" type="pres">
      <dgm:prSet presAssocID="{BA8617DB-36A3-47F5-995A-23CB4B2E1B8B}" presName="box" presStyleLbl="node1" presStyleIdx="3" presStyleCnt="4" custLinFactNeighborX="-9259" custLinFactNeighborY="-2189"/>
      <dgm:spPr/>
      <dgm:t>
        <a:bodyPr/>
        <a:lstStyle/>
        <a:p>
          <a:endParaRPr lang="es-EC"/>
        </a:p>
      </dgm:t>
    </dgm:pt>
    <dgm:pt modelId="{F160CF40-C90E-45D0-9DE4-E0820E7E362F}" type="pres">
      <dgm:prSet presAssocID="{BA8617DB-36A3-47F5-995A-23CB4B2E1B8B}" presName="img" presStyleLbl="fgImgPlace1" presStyleIdx="3" presStyleCnt="4" custScaleX="7544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C"/>
        </a:p>
      </dgm:t>
    </dgm:pt>
    <dgm:pt modelId="{4FF85235-EA01-4062-8B0E-0E4806364975}" type="pres">
      <dgm:prSet presAssocID="{BA8617DB-36A3-47F5-995A-23CB4B2E1B8B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1D77E60-4DCD-437F-B41B-62F97481ECB8}" srcId="{8A2D998C-6CCE-4A06-B0C0-4A91AF1115A2}" destId="{BA8617DB-36A3-47F5-995A-23CB4B2E1B8B}" srcOrd="3" destOrd="0" parTransId="{A0BD0D05-109B-44B2-B36C-BB720382CD70}" sibTransId="{CD7AD379-B7AE-4FEF-A8F5-C5D6E263589E}"/>
    <dgm:cxn modelId="{B41E6FC0-282A-4EF3-ABE0-269F7878894A}" srcId="{8A2D998C-6CCE-4A06-B0C0-4A91AF1115A2}" destId="{1751CF2F-65E1-46C5-9E17-1A045F4C9568}" srcOrd="2" destOrd="0" parTransId="{CFA60619-FA38-4A5E-8C72-14ED3C0910FF}" sibTransId="{C5BAA0B9-03B4-434F-80C2-ED0671B141C9}"/>
    <dgm:cxn modelId="{405582A2-0D5F-4323-9006-A674EE64D685}" type="presOf" srcId="{26DEDF5F-195A-4F0D-8D98-97CE3E60C818}" destId="{4FF85235-EA01-4062-8B0E-0E4806364975}" srcOrd="1" destOrd="1" presId="urn:microsoft.com/office/officeart/2005/8/layout/vList4"/>
    <dgm:cxn modelId="{264C6927-6E00-4D47-95F6-588ECD3C6371}" srcId="{BA8617DB-36A3-47F5-995A-23CB4B2E1B8B}" destId="{5DFC0584-7CA7-4961-A3C9-DBC797E6E283}" srcOrd="2" destOrd="0" parTransId="{EEA6F4FB-6578-4BCE-8C66-4200EC05576E}" sibTransId="{FF4F4938-D45C-45DC-889F-48F77C663839}"/>
    <dgm:cxn modelId="{978269D3-E0B5-4EBC-8C3B-F0341314693A}" srcId="{1751CF2F-65E1-46C5-9E17-1A045F4C9568}" destId="{44BBB21F-71B3-4ABD-B689-9895D775AF73}" srcOrd="1" destOrd="0" parTransId="{A0952718-71B4-42D6-81B2-CFD76D55140C}" sibTransId="{BCA048BA-47DF-4469-A790-E98F0F6F155E}"/>
    <dgm:cxn modelId="{5AD1EEB7-390A-4A80-A6E4-2055289D51CA}" type="presOf" srcId="{DFCFA317-0076-437D-AC32-A190F05AEA4E}" destId="{FBC83D94-1D98-4862-A92F-AFEC09914168}" srcOrd="1" destOrd="1" presId="urn:microsoft.com/office/officeart/2005/8/layout/vList4"/>
    <dgm:cxn modelId="{A1B247DF-C9B4-4058-BBE2-E6A5B95BDABB}" srcId="{BA8617DB-36A3-47F5-995A-23CB4B2E1B8B}" destId="{26DEDF5F-195A-4F0D-8D98-97CE3E60C818}" srcOrd="0" destOrd="0" parTransId="{6A8690B6-9E49-438C-A798-4732CEED5C5C}" sibTransId="{937BD0E0-D191-4532-A1FC-7095C72596D4}"/>
    <dgm:cxn modelId="{64478C77-EFA9-4F5D-9DDD-F00FDB5492B9}" type="presOf" srcId="{FD027EDF-CB95-4301-8D28-C19799918B07}" destId="{3C29973B-BBF4-418A-B76B-2D75850E1E5B}" srcOrd="0" destOrd="0" presId="urn:microsoft.com/office/officeart/2005/8/layout/vList4"/>
    <dgm:cxn modelId="{5467DDB8-183B-4091-BEEA-9FF2D04A0803}" srcId="{FD027EDF-CB95-4301-8D28-C19799918B07}" destId="{25078FE2-9F7D-435E-AB45-43DCC5197987}" srcOrd="0" destOrd="0" parTransId="{925634AE-D00B-4B7E-B77B-F96BF3B2BDC6}" sibTransId="{59CC940B-95C8-4EDD-8D30-8CC1F1F3F221}"/>
    <dgm:cxn modelId="{1BB23B8E-9F44-4EC4-87BA-AA50DB0DE4F9}" srcId="{1751CF2F-65E1-46C5-9E17-1A045F4C9568}" destId="{1B5F7BA1-F44F-4573-8F43-F1BCD5EA0513}" srcOrd="0" destOrd="0" parTransId="{032CBBAE-FF98-454A-A9FB-2D2358E68BF4}" sibTransId="{EB5AE6DA-B2DA-4942-ABF3-793F91318295}"/>
    <dgm:cxn modelId="{C01C1A62-B588-4595-A6AE-228AA9C70028}" type="presOf" srcId="{1751CF2F-65E1-46C5-9E17-1A045F4C9568}" destId="{B313D005-1D4C-424A-BBFE-1B3EAFDF2C19}" srcOrd="1" destOrd="0" presId="urn:microsoft.com/office/officeart/2005/8/layout/vList4"/>
    <dgm:cxn modelId="{43770BAF-9CD3-435E-B00D-40FBECD78DB0}" srcId="{1751CF2F-65E1-46C5-9E17-1A045F4C9568}" destId="{DF613BD8-D522-4DF3-AC05-A009BFD4EEC4}" srcOrd="2" destOrd="0" parTransId="{46A002C2-B6C6-4CA6-8811-C9BAB9AC0495}" sibTransId="{0EE86CE0-DABE-4492-8C9C-A4B56A6B23D2}"/>
    <dgm:cxn modelId="{54D40A66-D80C-4306-8664-AA419ED256ED}" type="presOf" srcId="{26DEDF5F-195A-4F0D-8D98-97CE3E60C818}" destId="{E75AD9E3-1BC4-4D7F-B319-51EC406548A3}" srcOrd="0" destOrd="1" presId="urn:microsoft.com/office/officeart/2005/8/layout/vList4"/>
    <dgm:cxn modelId="{BF7603EC-FFB1-4444-966E-E8EEAA31DE02}" srcId="{1FECACB6-9029-45BD-83E7-970087C19190}" destId="{DFCFA317-0076-437D-AC32-A190F05AEA4E}" srcOrd="0" destOrd="0" parTransId="{BB49F16B-4D9C-411E-92AC-2410DF1401F8}" sibTransId="{9634031A-46D8-45DB-B65C-2A047A747A75}"/>
    <dgm:cxn modelId="{07759940-AA57-4D76-B4FD-C95A51556F7A}" type="presOf" srcId="{DF613BD8-D522-4DF3-AC05-A009BFD4EEC4}" destId="{5F42E471-5453-4E4D-9CED-B560F54E0953}" srcOrd="0" destOrd="3" presId="urn:microsoft.com/office/officeart/2005/8/layout/vList4"/>
    <dgm:cxn modelId="{BDB4B81E-5FEF-488A-A347-F6E7EC3A3ADD}" type="presOf" srcId="{1FECACB6-9029-45BD-83E7-970087C19190}" destId="{FBC83D94-1D98-4862-A92F-AFEC09914168}" srcOrd="1" destOrd="0" presId="urn:microsoft.com/office/officeart/2005/8/layout/vList4"/>
    <dgm:cxn modelId="{1AEF0920-39AF-4F7D-9159-C59F39639A6B}" type="presOf" srcId="{73F82BD4-65D2-44A1-A98C-24ECF2D85FA8}" destId="{7956802D-0905-4BF2-91D5-C3B540305A76}" srcOrd="0" destOrd="2" presId="urn:microsoft.com/office/officeart/2005/8/layout/vList4"/>
    <dgm:cxn modelId="{E32CCBD8-A794-4636-B6DF-CC7DE6CE36C5}" type="presOf" srcId="{BA8617DB-36A3-47F5-995A-23CB4B2E1B8B}" destId="{4FF85235-EA01-4062-8B0E-0E4806364975}" srcOrd="1" destOrd="0" presId="urn:microsoft.com/office/officeart/2005/8/layout/vList4"/>
    <dgm:cxn modelId="{8460CAA6-D4B7-4485-A13B-AB9BEACD85D6}" type="presOf" srcId="{73F82BD4-65D2-44A1-A98C-24ECF2D85FA8}" destId="{FBC83D94-1D98-4862-A92F-AFEC09914168}" srcOrd="1" destOrd="2" presId="urn:microsoft.com/office/officeart/2005/8/layout/vList4"/>
    <dgm:cxn modelId="{AA7B40B3-A1D5-4324-BFC1-EC0506B33358}" type="presOf" srcId="{2511AEAB-1999-4F6D-A0C3-C33723C50BE4}" destId="{B313D005-1D4C-424A-BBFE-1B3EAFDF2C19}" srcOrd="1" destOrd="4" presId="urn:microsoft.com/office/officeart/2005/8/layout/vList4"/>
    <dgm:cxn modelId="{43E205A7-F640-4D0F-8A8F-6322911D6D2D}" srcId="{8A2D998C-6CCE-4A06-B0C0-4A91AF1115A2}" destId="{1FECACB6-9029-45BD-83E7-970087C19190}" srcOrd="0" destOrd="0" parTransId="{51EC7905-FB7E-4B06-AFF9-47C3D88074CD}" sibTransId="{416BD937-ECBB-487D-AD65-7D0EA79C4FD8}"/>
    <dgm:cxn modelId="{0EB45A50-A6CA-4E3C-AC2A-57CC23FC9A55}" type="presOf" srcId="{8A2D998C-6CCE-4A06-B0C0-4A91AF1115A2}" destId="{E12015DF-1970-49C9-9166-8E297FB78785}" srcOrd="0" destOrd="0" presId="urn:microsoft.com/office/officeart/2005/8/layout/vList4"/>
    <dgm:cxn modelId="{1351AC2F-2739-4825-9179-9A157673C9C6}" type="presOf" srcId="{1B5F7BA1-F44F-4573-8F43-F1BCD5EA0513}" destId="{B313D005-1D4C-424A-BBFE-1B3EAFDF2C19}" srcOrd="1" destOrd="1" presId="urn:microsoft.com/office/officeart/2005/8/layout/vList4"/>
    <dgm:cxn modelId="{01984CD9-E481-4F6D-BE1B-B4FF78978397}" srcId="{1FECACB6-9029-45BD-83E7-970087C19190}" destId="{73F82BD4-65D2-44A1-A98C-24ECF2D85FA8}" srcOrd="1" destOrd="0" parTransId="{56750841-EBCB-49BB-AEB2-1E55E82405A4}" sibTransId="{BD203972-51E5-4F5D-B6F1-A0870D642507}"/>
    <dgm:cxn modelId="{5815CEF7-54E6-418F-BDF0-41AFFC6CFD8C}" srcId="{BA8617DB-36A3-47F5-995A-23CB4B2E1B8B}" destId="{787E9DF3-83D8-49E3-B3D5-ED7179D76506}" srcOrd="1" destOrd="0" parTransId="{0680F884-7598-4549-AA8F-B512D767650B}" sibTransId="{66533B0D-5D24-45EC-B158-E33DD0D2DBB2}"/>
    <dgm:cxn modelId="{8A699C00-13C0-4808-9D4E-38D2AE4FE714}" type="presOf" srcId="{DF613BD8-D522-4DF3-AC05-A009BFD4EEC4}" destId="{B313D005-1D4C-424A-BBFE-1B3EAFDF2C19}" srcOrd="1" destOrd="3" presId="urn:microsoft.com/office/officeart/2005/8/layout/vList4"/>
    <dgm:cxn modelId="{47497572-C7B2-4864-9E99-670DF94A4164}" type="presOf" srcId="{787E9DF3-83D8-49E3-B3D5-ED7179D76506}" destId="{4FF85235-EA01-4062-8B0E-0E4806364975}" srcOrd="1" destOrd="2" presId="urn:microsoft.com/office/officeart/2005/8/layout/vList4"/>
    <dgm:cxn modelId="{0C951B82-B4AC-4231-A3B9-A95D15FB8F5F}" type="presOf" srcId="{1B5F7BA1-F44F-4573-8F43-F1BCD5EA0513}" destId="{5F42E471-5453-4E4D-9CED-B560F54E0953}" srcOrd="0" destOrd="1" presId="urn:microsoft.com/office/officeart/2005/8/layout/vList4"/>
    <dgm:cxn modelId="{DEC1A90B-9F99-497B-AD25-379D87D3D702}" type="presOf" srcId="{44BBB21F-71B3-4ABD-B689-9895D775AF73}" destId="{5F42E471-5453-4E4D-9CED-B560F54E0953}" srcOrd="0" destOrd="2" presId="urn:microsoft.com/office/officeart/2005/8/layout/vList4"/>
    <dgm:cxn modelId="{33A848B2-BD8F-4CF4-B9F7-EEFF0D31060B}" type="presOf" srcId="{1751CF2F-65E1-46C5-9E17-1A045F4C9568}" destId="{5F42E471-5453-4E4D-9CED-B560F54E0953}" srcOrd="0" destOrd="0" presId="urn:microsoft.com/office/officeart/2005/8/layout/vList4"/>
    <dgm:cxn modelId="{75EA8CC7-04D2-47D1-B3DE-E10B5695F05D}" type="presOf" srcId="{FD027EDF-CB95-4301-8D28-C19799918B07}" destId="{7D650024-63C7-45E9-8C52-A3D1076AC3CD}" srcOrd="1" destOrd="0" presId="urn:microsoft.com/office/officeart/2005/8/layout/vList4"/>
    <dgm:cxn modelId="{BC9768BB-5EF4-416C-9799-6C814F15BEDB}" srcId="{8A2D998C-6CCE-4A06-B0C0-4A91AF1115A2}" destId="{FD027EDF-CB95-4301-8D28-C19799918B07}" srcOrd="1" destOrd="0" parTransId="{79B8E681-1631-46C0-A2BF-59C53BF968D8}" sibTransId="{358A08D2-542E-4BCE-96DC-DE1387B00BAC}"/>
    <dgm:cxn modelId="{9F444663-D556-4C9E-8EA6-B47D116AA692}" type="presOf" srcId="{25078FE2-9F7D-435E-AB45-43DCC5197987}" destId="{3C29973B-BBF4-418A-B76B-2D75850E1E5B}" srcOrd="0" destOrd="1" presId="urn:microsoft.com/office/officeart/2005/8/layout/vList4"/>
    <dgm:cxn modelId="{BA313C6F-7431-4E03-B24B-377BD7AF12AD}" type="presOf" srcId="{44BBB21F-71B3-4ABD-B689-9895D775AF73}" destId="{B313D005-1D4C-424A-BBFE-1B3EAFDF2C19}" srcOrd="1" destOrd="2" presId="urn:microsoft.com/office/officeart/2005/8/layout/vList4"/>
    <dgm:cxn modelId="{773676F0-2F48-4910-AFAB-4C35092EF721}" type="presOf" srcId="{25078FE2-9F7D-435E-AB45-43DCC5197987}" destId="{7D650024-63C7-45E9-8C52-A3D1076AC3CD}" srcOrd="1" destOrd="1" presId="urn:microsoft.com/office/officeart/2005/8/layout/vList4"/>
    <dgm:cxn modelId="{D7228B5F-915A-4438-A60B-53D108D236EB}" type="presOf" srcId="{787E9DF3-83D8-49E3-B3D5-ED7179D76506}" destId="{E75AD9E3-1BC4-4D7F-B319-51EC406548A3}" srcOrd="0" destOrd="2" presId="urn:microsoft.com/office/officeart/2005/8/layout/vList4"/>
    <dgm:cxn modelId="{A590ED4C-655E-4746-99F1-FD34C1BF34D8}" type="presOf" srcId="{1FECACB6-9029-45BD-83E7-970087C19190}" destId="{7956802D-0905-4BF2-91D5-C3B540305A76}" srcOrd="0" destOrd="0" presId="urn:microsoft.com/office/officeart/2005/8/layout/vList4"/>
    <dgm:cxn modelId="{0F6212C7-7605-429A-8769-60DD5B3349BF}" type="presOf" srcId="{BA8617DB-36A3-47F5-995A-23CB4B2E1B8B}" destId="{E75AD9E3-1BC4-4D7F-B319-51EC406548A3}" srcOrd="0" destOrd="0" presId="urn:microsoft.com/office/officeart/2005/8/layout/vList4"/>
    <dgm:cxn modelId="{7439BBF5-7EB6-46DE-AE8A-D6B368777F87}" srcId="{1751CF2F-65E1-46C5-9E17-1A045F4C9568}" destId="{2511AEAB-1999-4F6D-A0C3-C33723C50BE4}" srcOrd="3" destOrd="0" parTransId="{1EBE67AD-ABDB-42A5-8AC8-B433FD46058E}" sibTransId="{4E25E4E5-1894-4F95-9250-14B2FCD9F6AB}"/>
    <dgm:cxn modelId="{51267AE1-70AB-4031-AEB9-8358B863A71C}" type="presOf" srcId="{5DFC0584-7CA7-4961-A3C9-DBC797E6E283}" destId="{4FF85235-EA01-4062-8B0E-0E4806364975}" srcOrd="1" destOrd="3" presId="urn:microsoft.com/office/officeart/2005/8/layout/vList4"/>
    <dgm:cxn modelId="{B49874C1-664C-44FB-8036-47881ECA577C}" type="presOf" srcId="{5DFC0584-7CA7-4961-A3C9-DBC797E6E283}" destId="{E75AD9E3-1BC4-4D7F-B319-51EC406548A3}" srcOrd="0" destOrd="3" presId="urn:microsoft.com/office/officeart/2005/8/layout/vList4"/>
    <dgm:cxn modelId="{CBB19062-C80B-4ED4-A254-71822C66A88B}" type="presOf" srcId="{DFCFA317-0076-437D-AC32-A190F05AEA4E}" destId="{7956802D-0905-4BF2-91D5-C3B540305A76}" srcOrd="0" destOrd="1" presId="urn:microsoft.com/office/officeart/2005/8/layout/vList4"/>
    <dgm:cxn modelId="{5D37A788-DA21-4B8B-BE64-90DF68F5CD4B}" type="presOf" srcId="{2511AEAB-1999-4F6D-A0C3-C33723C50BE4}" destId="{5F42E471-5453-4E4D-9CED-B560F54E0953}" srcOrd="0" destOrd="4" presId="urn:microsoft.com/office/officeart/2005/8/layout/vList4"/>
    <dgm:cxn modelId="{75BB6073-316E-4462-8E27-33B1D1456F1D}" type="presParOf" srcId="{E12015DF-1970-49C9-9166-8E297FB78785}" destId="{2BA0F682-7D2A-4644-8056-5583D8B3E2B4}" srcOrd="0" destOrd="0" presId="urn:microsoft.com/office/officeart/2005/8/layout/vList4"/>
    <dgm:cxn modelId="{3E980895-21E9-4270-9A87-43219A208CEA}" type="presParOf" srcId="{2BA0F682-7D2A-4644-8056-5583D8B3E2B4}" destId="{7956802D-0905-4BF2-91D5-C3B540305A76}" srcOrd="0" destOrd="0" presId="urn:microsoft.com/office/officeart/2005/8/layout/vList4"/>
    <dgm:cxn modelId="{2B802D5B-D636-49BB-8201-81710C32C3B7}" type="presParOf" srcId="{2BA0F682-7D2A-4644-8056-5583D8B3E2B4}" destId="{6D6A8019-B2A5-411A-AFA3-E1AC21864ED9}" srcOrd="1" destOrd="0" presId="urn:microsoft.com/office/officeart/2005/8/layout/vList4"/>
    <dgm:cxn modelId="{EC422B59-1CA2-4E57-AC68-E67D66EA31D7}" type="presParOf" srcId="{2BA0F682-7D2A-4644-8056-5583D8B3E2B4}" destId="{FBC83D94-1D98-4862-A92F-AFEC09914168}" srcOrd="2" destOrd="0" presId="urn:microsoft.com/office/officeart/2005/8/layout/vList4"/>
    <dgm:cxn modelId="{837DB5BE-1F6F-44C2-A74A-8FE0737E9738}" type="presParOf" srcId="{E12015DF-1970-49C9-9166-8E297FB78785}" destId="{5D883AAE-9B19-4231-8656-204216604634}" srcOrd="1" destOrd="0" presId="urn:microsoft.com/office/officeart/2005/8/layout/vList4"/>
    <dgm:cxn modelId="{872D8A57-2AED-4CDD-BB9C-73D23F7B63B6}" type="presParOf" srcId="{E12015DF-1970-49C9-9166-8E297FB78785}" destId="{1532941C-C3F2-4EF7-B522-7C6EED09F2B2}" srcOrd="2" destOrd="0" presId="urn:microsoft.com/office/officeart/2005/8/layout/vList4"/>
    <dgm:cxn modelId="{009F26F9-B9BF-4FE4-A660-AEB9E48ED0A4}" type="presParOf" srcId="{1532941C-C3F2-4EF7-B522-7C6EED09F2B2}" destId="{3C29973B-BBF4-418A-B76B-2D75850E1E5B}" srcOrd="0" destOrd="0" presId="urn:microsoft.com/office/officeart/2005/8/layout/vList4"/>
    <dgm:cxn modelId="{9F773A0E-F608-4690-B074-386EF8269C2A}" type="presParOf" srcId="{1532941C-C3F2-4EF7-B522-7C6EED09F2B2}" destId="{6E42E530-E8A6-4793-A474-534155B79E72}" srcOrd="1" destOrd="0" presId="urn:microsoft.com/office/officeart/2005/8/layout/vList4"/>
    <dgm:cxn modelId="{A72B1095-DEF5-40C4-AC85-872A35C0FF1A}" type="presParOf" srcId="{1532941C-C3F2-4EF7-B522-7C6EED09F2B2}" destId="{7D650024-63C7-45E9-8C52-A3D1076AC3CD}" srcOrd="2" destOrd="0" presId="urn:microsoft.com/office/officeart/2005/8/layout/vList4"/>
    <dgm:cxn modelId="{3DC4E4DF-AFBA-4AA4-82A7-754745FCB83B}" type="presParOf" srcId="{E12015DF-1970-49C9-9166-8E297FB78785}" destId="{5EC8CF30-6741-4A77-9B1D-4AB1154979C7}" srcOrd="3" destOrd="0" presId="urn:microsoft.com/office/officeart/2005/8/layout/vList4"/>
    <dgm:cxn modelId="{52D9C4BC-7329-40A2-A8FE-A077F15C1A13}" type="presParOf" srcId="{E12015DF-1970-49C9-9166-8E297FB78785}" destId="{F6B3333E-4270-4F5D-8FA7-EC006050B629}" srcOrd="4" destOrd="0" presId="urn:microsoft.com/office/officeart/2005/8/layout/vList4"/>
    <dgm:cxn modelId="{7B2BD5FE-5D70-4386-862C-73DCFFE25358}" type="presParOf" srcId="{F6B3333E-4270-4F5D-8FA7-EC006050B629}" destId="{5F42E471-5453-4E4D-9CED-B560F54E0953}" srcOrd="0" destOrd="0" presId="urn:microsoft.com/office/officeart/2005/8/layout/vList4"/>
    <dgm:cxn modelId="{69616634-3168-409C-97A2-14771E7F0A7B}" type="presParOf" srcId="{F6B3333E-4270-4F5D-8FA7-EC006050B629}" destId="{D79FED52-DA86-4B61-93A8-F8A9E0F9CF52}" srcOrd="1" destOrd="0" presId="urn:microsoft.com/office/officeart/2005/8/layout/vList4"/>
    <dgm:cxn modelId="{E1EFB700-D8B3-4B5E-8437-6A806FB334C9}" type="presParOf" srcId="{F6B3333E-4270-4F5D-8FA7-EC006050B629}" destId="{B313D005-1D4C-424A-BBFE-1B3EAFDF2C19}" srcOrd="2" destOrd="0" presId="urn:microsoft.com/office/officeart/2005/8/layout/vList4"/>
    <dgm:cxn modelId="{8392241E-1995-4295-9CDC-EC09DED8F17E}" type="presParOf" srcId="{E12015DF-1970-49C9-9166-8E297FB78785}" destId="{BB590AFC-0716-4602-8C26-5F4DBAF39176}" srcOrd="5" destOrd="0" presId="urn:microsoft.com/office/officeart/2005/8/layout/vList4"/>
    <dgm:cxn modelId="{9CDEAF1C-6904-4F19-93A3-E5265A09EB7D}" type="presParOf" srcId="{E12015DF-1970-49C9-9166-8E297FB78785}" destId="{43B2517B-EC67-49F2-9083-D4A8306D4D0F}" srcOrd="6" destOrd="0" presId="urn:microsoft.com/office/officeart/2005/8/layout/vList4"/>
    <dgm:cxn modelId="{20399A75-49DF-4745-B83E-181F11B5E7A0}" type="presParOf" srcId="{43B2517B-EC67-49F2-9083-D4A8306D4D0F}" destId="{E75AD9E3-1BC4-4D7F-B319-51EC406548A3}" srcOrd="0" destOrd="0" presId="urn:microsoft.com/office/officeart/2005/8/layout/vList4"/>
    <dgm:cxn modelId="{467399D9-6D1F-4E91-8787-014D3E4A0DC1}" type="presParOf" srcId="{43B2517B-EC67-49F2-9083-D4A8306D4D0F}" destId="{F160CF40-C90E-45D0-9DE4-E0820E7E362F}" srcOrd="1" destOrd="0" presId="urn:microsoft.com/office/officeart/2005/8/layout/vList4"/>
    <dgm:cxn modelId="{FD3B699A-FD05-48CE-836A-257CB85127F2}" type="presParOf" srcId="{43B2517B-EC67-49F2-9083-D4A8306D4D0F}" destId="{4FF85235-EA01-4062-8B0E-0E480636497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4300AE-C0ED-4744-84C1-D40A254A3EBE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F016A71F-98FC-451B-BE4E-AB1B4BFFCE97}">
      <dgm:prSet phldrT="[Texto]" custT="1"/>
      <dgm:spPr/>
      <dgm:t>
        <a:bodyPr/>
        <a:lstStyle/>
        <a:p>
          <a:r>
            <a:rPr lang="es-EC" sz="2000" smtClean="0">
              <a:latin typeface="Arial Narrow" pitchFamily="34" charset="0"/>
            </a:rPr>
            <a:t>Capacitación</a:t>
          </a:r>
          <a:endParaRPr lang="es-EC" sz="2000" dirty="0">
            <a:latin typeface="Arial Narrow" pitchFamily="34" charset="0"/>
          </a:endParaRPr>
        </a:p>
      </dgm:t>
    </dgm:pt>
    <dgm:pt modelId="{3314DE42-5A65-4A4F-A61B-1C3281F9FC4A}" type="parTrans" cxnId="{7E36588E-E7E3-4727-8FCA-B4449A89439F}">
      <dgm:prSet/>
      <dgm:spPr/>
      <dgm:t>
        <a:bodyPr/>
        <a:lstStyle/>
        <a:p>
          <a:endParaRPr lang="es-EC" sz="1200">
            <a:solidFill>
              <a:schemeClr val="tx1"/>
            </a:solidFill>
            <a:latin typeface="Arial Narrow" pitchFamily="34" charset="0"/>
          </a:endParaRPr>
        </a:p>
      </dgm:t>
    </dgm:pt>
    <dgm:pt modelId="{5C0E0267-1DFA-4EA5-856C-16D94B62E539}" type="sibTrans" cxnId="{7E36588E-E7E3-4727-8FCA-B4449A89439F}">
      <dgm:prSet custT="1"/>
      <dgm:spPr/>
      <dgm:t>
        <a:bodyPr/>
        <a:lstStyle/>
        <a:p>
          <a:endParaRPr lang="es-EC" sz="1800">
            <a:solidFill>
              <a:schemeClr val="tx1"/>
            </a:solidFill>
            <a:latin typeface="Arial Narrow" pitchFamily="34" charset="0"/>
          </a:endParaRPr>
        </a:p>
      </dgm:t>
    </dgm:pt>
    <dgm:pt modelId="{657519BB-C7A0-457F-BCBD-79DF0899FD39}">
      <dgm:prSet phldrT="[Texto]" custT="1"/>
      <dgm:spPr/>
      <dgm:t>
        <a:bodyPr/>
        <a:lstStyle/>
        <a:p>
          <a:r>
            <a:rPr lang="es-EC" sz="1800" smtClean="0">
              <a:latin typeface="Arial Narrow" pitchFamily="34" charset="0"/>
            </a:rPr>
            <a:t>Difusión</a:t>
          </a:r>
          <a:endParaRPr lang="es-EC" sz="1800" dirty="0">
            <a:latin typeface="Arial Narrow" pitchFamily="34" charset="0"/>
          </a:endParaRPr>
        </a:p>
      </dgm:t>
    </dgm:pt>
    <dgm:pt modelId="{705EC08A-DFFA-4CCA-94DF-38AB119CFE3E}" type="parTrans" cxnId="{07E70502-8BE3-4A0A-BED2-54264F8BEBA3}">
      <dgm:prSet/>
      <dgm:spPr/>
      <dgm:t>
        <a:bodyPr/>
        <a:lstStyle/>
        <a:p>
          <a:endParaRPr lang="es-EC" sz="1200">
            <a:solidFill>
              <a:schemeClr val="tx1"/>
            </a:solidFill>
            <a:latin typeface="Arial Narrow" pitchFamily="34" charset="0"/>
          </a:endParaRPr>
        </a:p>
      </dgm:t>
    </dgm:pt>
    <dgm:pt modelId="{F19D1CC6-5E49-4DCA-982F-3B5DDD88E59B}" type="sibTrans" cxnId="{07E70502-8BE3-4A0A-BED2-54264F8BEBA3}">
      <dgm:prSet custT="1"/>
      <dgm:spPr/>
      <dgm:t>
        <a:bodyPr/>
        <a:lstStyle/>
        <a:p>
          <a:endParaRPr lang="es-EC" sz="1800">
            <a:solidFill>
              <a:schemeClr val="tx1"/>
            </a:solidFill>
            <a:latin typeface="Arial Narrow" pitchFamily="34" charset="0"/>
          </a:endParaRPr>
        </a:p>
      </dgm:t>
    </dgm:pt>
    <dgm:pt modelId="{0E644D64-7C80-4F14-82E4-8FE7478B5C17}">
      <dgm:prSet phldrT="[Texto]" custT="1"/>
      <dgm:spPr/>
      <dgm:t>
        <a:bodyPr/>
        <a:lstStyle/>
        <a:p>
          <a:r>
            <a:rPr lang="es-EC" sz="1800" smtClean="0">
              <a:latin typeface="Arial Narrow" pitchFamily="34" charset="0"/>
            </a:rPr>
            <a:t>Inversión</a:t>
          </a:r>
          <a:endParaRPr lang="es-EC" sz="1800" dirty="0">
            <a:latin typeface="Arial Narrow" pitchFamily="34" charset="0"/>
          </a:endParaRPr>
        </a:p>
      </dgm:t>
    </dgm:pt>
    <dgm:pt modelId="{C67B5312-E2D9-47E0-B079-6EE52EC4BC96}" type="parTrans" cxnId="{2CB57904-FA19-450A-8581-109DDFBF254B}">
      <dgm:prSet/>
      <dgm:spPr/>
      <dgm:t>
        <a:bodyPr/>
        <a:lstStyle/>
        <a:p>
          <a:endParaRPr lang="es-EC" sz="1200">
            <a:solidFill>
              <a:schemeClr val="tx1"/>
            </a:solidFill>
            <a:latin typeface="Arial Narrow" pitchFamily="34" charset="0"/>
          </a:endParaRPr>
        </a:p>
      </dgm:t>
    </dgm:pt>
    <dgm:pt modelId="{EDCAF2A9-7646-448B-9AF2-0BAAB05DE6EC}" type="sibTrans" cxnId="{2CB57904-FA19-450A-8581-109DDFBF254B}">
      <dgm:prSet/>
      <dgm:spPr/>
      <dgm:t>
        <a:bodyPr/>
        <a:lstStyle/>
        <a:p>
          <a:endParaRPr lang="es-EC" sz="1200">
            <a:solidFill>
              <a:schemeClr val="tx1"/>
            </a:solidFill>
            <a:latin typeface="Arial Narrow" pitchFamily="34" charset="0"/>
          </a:endParaRPr>
        </a:p>
      </dgm:t>
    </dgm:pt>
    <dgm:pt modelId="{9475C52A-1CB8-421A-A7C6-9A842A0468F1}" type="pres">
      <dgm:prSet presAssocID="{EC4300AE-C0ED-4744-84C1-D40A254A3EBE}" presName="linearFlow" presStyleCnt="0">
        <dgm:presLayoutVars>
          <dgm:resizeHandles val="exact"/>
        </dgm:presLayoutVars>
      </dgm:prSet>
      <dgm:spPr/>
    </dgm:pt>
    <dgm:pt modelId="{875E29CC-CA5A-49BE-AD90-A694C0C70F7D}" type="pres">
      <dgm:prSet presAssocID="{F016A71F-98FC-451B-BE4E-AB1B4BFFCE9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905193C-22D9-4844-8659-92775229328E}" type="pres">
      <dgm:prSet presAssocID="{5C0E0267-1DFA-4EA5-856C-16D94B62E539}" presName="sibTrans" presStyleLbl="sibTrans2D1" presStyleIdx="0" presStyleCnt="2"/>
      <dgm:spPr/>
      <dgm:t>
        <a:bodyPr/>
        <a:lstStyle/>
        <a:p>
          <a:endParaRPr lang="es-EC"/>
        </a:p>
      </dgm:t>
    </dgm:pt>
    <dgm:pt modelId="{3131AF42-982F-4961-BC83-BCC2AB8717D9}" type="pres">
      <dgm:prSet presAssocID="{5C0E0267-1DFA-4EA5-856C-16D94B62E539}" presName="connectorText" presStyleLbl="sibTrans2D1" presStyleIdx="0" presStyleCnt="2"/>
      <dgm:spPr/>
      <dgm:t>
        <a:bodyPr/>
        <a:lstStyle/>
        <a:p>
          <a:endParaRPr lang="es-EC"/>
        </a:p>
      </dgm:t>
    </dgm:pt>
    <dgm:pt modelId="{FFABA11A-E095-4108-B71C-3C1F2D98BFA7}" type="pres">
      <dgm:prSet presAssocID="{657519BB-C7A0-457F-BCBD-79DF0899FD3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883ED2A-14B9-4EE8-930E-15460AFC2D13}" type="pres">
      <dgm:prSet presAssocID="{F19D1CC6-5E49-4DCA-982F-3B5DDD88E59B}" presName="sibTrans" presStyleLbl="sibTrans2D1" presStyleIdx="1" presStyleCnt="2"/>
      <dgm:spPr/>
      <dgm:t>
        <a:bodyPr/>
        <a:lstStyle/>
        <a:p>
          <a:endParaRPr lang="es-EC"/>
        </a:p>
      </dgm:t>
    </dgm:pt>
    <dgm:pt modelId="{79BA9B17-F842-4E37-8F4B-43FB7B81D735}" type="pres">
      <dgm:prSet presAssocID="{F19D1CC6-5E49-4DCA-982F-3B5DDD88E59B}" presName="connectorText" presStyleLbl="sibTrans2D1" presStyleIdx="1" presStyleCnt="2"/>
      <dgm:spPr/>
      <dgm:t>
        <a:bodyPr/>
        <a:lstStyle/>
        <a:p>
          <a:endParaRPr lang="es-EC"/>
        </a:p>
      </dgm:t>
    </dgm:pt>
    <dgm:pt modelId="{EFC64CE9-D494-4CA7-AC2A-91168513ADEF}" type="pres">
      <dgm:prSet presAssocID="{0E644D64-7C80-4F14-82E4-8FE7478B5C1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DC5ED02B-95FF-495F-8F47-F960AAA5C737}" type="presOf" srcId="{0E644D64-7C80-4F14-82E4-8FE7478B5C17}" destId="{EFC64CE9-D494-4CA7-AC2A-91168513ADEF}" srcOrd="0" destOrd="0" presId="urn:microsoft.com/office/officeart/2005/8/layout/process2"/>
    <dgm:cxn modelId="{64472222-933D-4106-9D6B-89D52383BDB1}" type="presOf" srcId="{EC4300AE-C0ED-4744-84C1-D40A254A3EBE}" destId="{9475C52A-1CB8-421A-A7C6-9A842A0468F1}" srcOrd="0" destOrd="0" presId="urn:microsoft.com/office/officeart/2005/8/layout/process2"/>
    <dgm:cxn modelId="{7E5A7724-5B45-4A13-9FC0-AE0AB213C16A}" type="presOf" srcId="{5C0E0267-1DFA-4EA5-856C-16D94B62E539}" destId="{F905193C-22D9-4844-8659-92775229328E}" srcOrd="0" destOrd="0" presId="urn:microsoft.com/office/officeart/2005/8/layout/process2"/>
    <dgm:cxn modelId="{07E70502-8BE3-4A0A-BED2-54264F8BEBA3}" srcId="{EC4300AE-C0ED-4744-84C1-D40A254A3EBE}" destId="{657519BB-C7A0-457F-BCBD-79DF0899FD39}" srcOrd="1" destOrd="0" parTransId="{705EC08A-DFFA-4CCA-94DF-38AB119CFE3E}" sibTransId="{F19D1CC6-5E49-4DCA-982F-3B5DDD88E59B}"/>
    <dgm:cxn modelId="{BFB3D26D-16FD-4D13-A414-4D4DFBF441F7}" type="presOf" srcId="{F19D1CC6-5E49-4DCA-982F-3B5DDD88E59B}" destId="{5883ED2A-14B9-4EE8-930E-15460AFC2D13}" srcOrd="0" destOrd="0" presId="urn:microsoft.com/office/officeart/2005/8/layout/process2"/>
    <dgm:cxn modelId="{2CB57904-FA19-450A-8581-109DDFBF254B}" srcId="{EC4300AE-C0ED-4744-84C1-D40A254A3EBE}" destId="{0E644D64-7C80-4F14-82E4-8FE7478B5C17}" srcOrd="2" destOrd="0" parTransId="{C67B5312-E2D9-47E0-B079-6EE52EC4BC96}" sibTransId="{EDCAF2A9-7646-448B-9AF2-0BAAB05DE6EC}"/>
    <dgm:cxn modelId="{66AAA133-8EA5-43F7-BBF5-6AB630DCF453}" type="presOf" srcId="{F016A71F-98FC-451B-BE4E-AB1B4BFFCE97}" destId="{875E29CC-CA5A-49BE-AD90-A694C0C70F7D}" srcOrd="0" destOrd="0" presId="urn:microsoft.com/office/officeart/2005/8/layout/process2"/>
    <dgm:cxn modelId="{B3F8A993-2055-4330-8A97-BCEDA8FD359E}" type="presOf" srcId="{F19D1CC6-5E49-4DCA-982F-3B5DDD88E59B}" destId="{79BA9B17-F842-4E37-8F4B-43FB7B81D735}" srcOrd="1" destOrd="0" presId="urn:microsoft.com/office/officeart/2005/8/layout/process2"/>
    <dgm:cxn modelId="{7E36588E-E7E3-4727-8FCA-B4449A89439F}" srcId="{EC4300AE-C0ED-4744-84C1-D40A254A3EBE}" destId="{F016A71F-98FC-451B-BE4E-AB1B4BFFCE97}" srcOrd="0" destOrd="0" parTransId="{3314DE42-5A65-4A4F-A61B-1C3281F9FC4A}" sibTransId="{5C0E0267-1DFA-4EA5-856C-16D94B62E539}"/>
    <dgm:cxn modelId="{803897E5-6FF5-4B13-8283-8B0958049D69}" type="presOf" srcId="{657519BB-C7A0-457F-BCBD-79DF0899FD39}" destId="{FFABA11A-E095-4108-B71C-3C1F2D98BFA7}" srcOrd="0" destOrd="0" presId="urn:microsoft.com/office/officeart/2005/8/layout/process2"/>
    <dgm:cxn modelId="{662E503F-AF37-44E3-8495-8CF12B0B796A}" type="presOf" srcId="{5C0E0267-1DFA-4EA5-856C-16D94B62E539}" destId="{3131AF42-982F-4961-BC83-BCC2AB8717D9}" srcOrd="1" destOrd="0" presId="urn:microsoft.com/office/officeart/2005/8/layout/process2"/>
    <dgm:cxn modelId="{1E09A6FA-831E-4A3B-BBA3-97572374CF52}" type="presParOf" srcId="{9475C52A-1CB8-421A-A7C6-9A842A0468F1}" destId="{875E29CC-CA5A-49BE-AD90-A694C0C70F7D}" srcOrd="0" destOrd="0" presId="urn:microsoft.com/office/officeart/2005/8/layout/process2"/>
    <dgm:cxn modelId="{C07CA87D-025D-4E0D-B720-D79AFABCDD92}" type="presParOf" srcId="{9475C52A-1CB8-421A-A7C6-9A842A0468F1}" destId="{F905193C-22D9-4844-8659-92775229328E}" srcOrd="1" destOrd="0" presId="urn:microsoft.com/office/officeart/2005/8/layout/process2"/>
    <dgm:cxn modelId="{8851BC6E-0431-410C-909F-9D9617A93FB6}" type="presParOf" srcId="{F905193C-22D9-4844-8659-92775229328E}" destId="{3131AF42-982F-4961-BC83-BCC2AB8717D9}" srcOrd="0" destOrd="0" presId="urn:microsoft.com/office/officeart/2005/8/layout/process2"/>
    <dgm:cxn modelId="{82199C5A-396B-41B0-B7B0-A9DCA1030639}" type="presParOf" srcId="{9475C52A-1CB8-421A-A7C6-9A842A0468F1}" destId="{FFABA11A-E095-4108-B71C-3C1F2D98BFA7}" srcOrd="2" destOrd="0" presId="urn:microsoft.com/office/officeart/2005/8/layout/process2"/>
    <dgm:cxn modelId="{C642D682-BACF-4525-928A-A3D971D2A09E}" type="presParOf" srcId="{9475C52A-1CB8-421A-A7C6-9A842A0468F1}" destId="{5883ED2A-14B9-4EE8-930E-15460AFC2D13}" srcOrd="3" destOrd="0" presId="urn:microsoft.com/office/officeart/2005/8/layout/process2"/>
    <dgm:cxn modelId="{9FCE7182-C761-4E83-A15F-D5A38CC83405}" type="presParOf" srcId="{5883ED2A-14B9-4EE8-930E-15460AFC2D13}" destId="{79BA9B17-F842-4E37-8F4B-43FB7B81D735}" srcOrd="0" destOrd="0" presId="urn:microsoft.com/office/officeart/2005/8/layout/process2"/>
    <dgm:cxn modelId="{69E0FC1B-22CC-4375-BA00-A02EDE141244}" type="presParOf" srcId="{9475C52A-1CB8-421A-A7C6-9A842A0468F1}" destId="{EFC64CE9-D494-4CA7-AC2A-91168513ADE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191E54-F654-4091-9A83-B9AF64514122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8C0C82F4-9A5C-41D1-97EC-521C7C034CE7}">
      <dgm:prSet phldrT="[Texto]" custT="1"/>
      <dgm:spPr/>
      <dgm:t>
        <a:bodyPr/>
        <a:lstStyle/>
        <a:p>
          <a:r>
            <a:rPr lang="es-EC" sz="1400" dirty="0" smtClean="0">
              <a:latin typeface="Arial Narrow" pitchFamily="34" charset="0"/>
            </a:rPr>
            <a:t>Herramientas de gestión </a:t>
          </a:r>
          <a:endParaRPr lang="es-EC" sz="1800" dirty="0">
            <a:latin typeface="Arial Narrow" pitchFamily="34" charset="0"/>
          </a:endParaRPr>
        </a:p>
      </dgm:t>
    </dgm:pt>
    <dgm:pt modelId="{ECE75E0D-24F6-48E7-AE0D-52DDCBE45456}" type="parTrans" cxnId="{2721C7F3-F0C3-4A76-8E83-FCC7A6DE7B0A}">
      <dgm:prSet/>
      <dgm:spPr/>
      <dgm:t>
        <a:bodyPr/>
        <a:lstStyle/>
        <a:p>
          <a:endParaRPr lang="es-EC" sz="900"/>
        </a:p>
      </dgm:t>
    </dgm:pt>
    <dgm:pt modelId="{6A67CE9C-0EE3-4750-BFF6-BDCAC09FA794}" type="sibTrans" cxnId="{2721C7F3-F0C3-4A76-8E83-FCC7A6DE7B0A}">
      <dgm:prSet/>
      <dgm:spPr/>
      <dgm:t>
        <a:bodyPr/>
        <a:lstStyle/>
        <a:p>
          <a:endParaRPr lang="es-EC" sz="900"/>
        </a:p>
      </dgm:t>
    </dgm:pt>
    <dgm:pt modelId="{8078CBB4-5399-46D9-84F2-2A4A43D754A8}">
      <dgm:prSet phldrT="[Texto]" custT="1"/>
      <dgm:spPr/>
      <dgm:t>
        <a:bodyPr/>
        <a:lstStyle/>
        <a:p>
          <a:r>
            <a:rPr lang="es-EC" sz="1400" dirty="0" smtClean="0">
              <a:latin typeface="Arial Narrow" pitchFamily="34" charset="0"/>
            </a:rPr>
            <a:t>Capacitación a  funcionarios</a:t>
          </a:r>
          <a:endParaRPr lang="es-EC" sz="1400" dirty="0">
            <a:latin typeface="Arial Narrow" pitchFamily="34" charset="0"/>
          </a:endParaRPr>
        </a:p>
      </dgm:t>
    </dgm:pt>
    <dgm:pt modelId="{F7D859C0-B306-4772-9F7E-8642B82D408A}" type="parTrans" cxnId="{228F603B-1F58-435C-A912-A248DF789108}">
      <dgm:prSet/>
      <dgm:spPr/>
      <dgm:t>
        <a:bodyPr/>
        <a:lstStyle/>
        <a:p>
          <a:endParaRPr lang="es-EC" sz="900"/>
        </a:p>
      </dgm:t>
    </dgm:pt>
    <dgm:pt modelId="{D2BB44C0-A645-4FD3-932C-BEA4C092B28A}" type="sibTrans" cxnId="{228F603B-1F58-435C-A912-A248DF789108}">
      <dgm:prSet/>
      <dgm:spPr/>
      <dgm:t>
        <a:bodyPr/>
        <a:lstStyle/>
        <a:p>
          <a:endParaRPr lang="es-EC" sz="900"/>
        </a:p>
      </dgm:t>
    </dgm:pt>
    <dgm:pt modelId="{732E0715-B41E-4B0A-8B66-C17DCFCC02CC}">
      <dgm:prSet phldrT="[Texto]" custT="1"/>
      <dgm:spPr/>
      <dgm:t>
        <a:bodyPr/>
        <a:lstStyle/>
        <a:p>
          <a:r>
            <a:rPr lang="es-EC" sz="1400" dirty="0" smtClean="0">
              <a:latin typeface="Arial Narrow" pitchFamily="34" charset="0"/>
            </a:rPr>
            <a:t>Capacitación en técnicas de guianza</a:t>
          </a:r>
          <a:endParaRPr lang="es-EC" sz="1400" dirty="0">
            <a:latin typeface="Arial Narrow" pitchFamily="34" charset="0"/>
          </a:endParaRPr>
        </a:p>
      </dgm:t>
    </dgm:pt>
    <dgm:pt modelId="{97EE3FE6-D278-45B1-9406-1684E49A6EEB}" type="parTrans" cxnId="{A3A155EF-9E06-4E36-8605-365BA5F61B9F}">
      <dgm:prSet/>
      <dgm:spPr/>
      <dgm:t>
        <a:bodyPr/>
        <a:lstStyle/>
        <a:p>
          <a:endParaRPr lang="es-EC" sz="1400"/>
        </a:p>
      </dgm:t>
    </dgm:pt>
    <dgm:pt modelId="{D144C983-8CE4-457E-9ADE-BC0B0EC88DBA}" type="sibTrans" cxnId="{A3A155EF-9E06-4E36-8605-365BA5F61B9F}">
      <dgm:prSet/>
      <dgm:spPr/>
      <dgm:t>
        <a:bodyPr/>
        <a:lstStyle/>
        <a:p>
          <a:endParaRPr lang="es-EC" sz="1400"/>
        </a:p>
      </dgm:t>
    </dgm:pt>
    <dgm:pt modelId="{FF1329FD-F131-4AB7-A6FF-4B0DF6CE53F5}" type="pres">
      <dgm:prSet presAssocID="{D1191E54-F654-4091-9A83-B9AF64514122}" presName="CompostProcess" presStyleCnt="0">
        <dgm:presLayoutVars>
          <dgm:dir/>
          <dgm:resizeHandles val="exact"/>
        </dgm:presLayoutVars>
      </dgm:prSet>
      <dgm:spPr/>
    </dgm:pt>
    <dgm:pt modelId="{F5B32E00-757E-4968-B8D3-CC4DE97111B3}" type="pres">
      <dgm:prSet presAssocID="{D1191E54-F654-4091-9A83-B9AF64514122}" presName="arrow" presStyleLbl="bgShp" presStyleIdx="0" presStyleCnt="1" custScaleX="117647"/>
      <dgm:spPr/>
      <dgm:t>
        <a:bodyPr/>
        <a:lstStyle/>
        <a:p>
          <a:endParaRPr lang="es-EC"/>
        </a:p>
      </dgm:t>
    </dgm:pt>
    <dgm:pt modelId="{1734D7B7-E381-483D-A7E8-119CC1697074}" type="pres">
      <dgm:prSet presAssocID="{D1191E54-F654-4091-9A83-B9AF64514122}" presName="linearProcess" presStyleCnt="0"/>
      <dgm:spPr/>
    </dgm:pt>
    <dgm:pt modelId="{027D7C38-A872-4319-9B6F-DD4940004799}" type="pres">
      <dgm:prSet presAssocID="{8C0C82F4-9A5C-41D1-97EC-521C7C034CE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01574A2-B66A-4CBE-871C-CFC1F1A444F4}" type="pres">
      <dgm:prSet presAssocID="{6A67CE9C-0EE3-4750-BFF6-BDCAC09FA794}" presName="sibTrans" presStyleCnt="0"/>
      <dgm:spPr/>
    </dgm:pt>
    <dgm:pt modelId="{728CED9B-2621-4055-A09D-7DBB6989DA16}" type="pres">
      <dgm:prSet presAssocID="{8078CBB4-5399-46D9-84F2-2A4A43D754A8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FCE52A8-39DB-4E48-9F1D-E960D52B9FD4}" type="pres">
      <dgm:prSet presAssocID="{D2BB44C0-A645-4FD3-932C-BEA4C092B28A}" presName="sibTrans" presStyleCnt="0"/>
      <dgm:spPr/>
    </dgm:pt>
    <dgm:pt modelId="{E3941A64-0224-40A9-8DAD-EAF6652257B1}" type="pres">
      <dgm:prSet presAssocID="{732E0715-B41E-4B0A-8B66-C17DCFCC02C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6DD21D76-8E49-4ED0-8305-C3C89B0F763D}" type="presOf" srcId="{D1191E54-F654-4091-9A83-B9AF64514122}" destId="{FF1329FD-F131-4AB7-A6FF-4B0DF6CE53F5}" srcOrd="0" destOrd="0" presId="urn:microsoft.com/office/officeart/2005/8/layout/hProcess9"/>
    <dgm:cxn modelId="{2721C7F3-F0C3-4A76-8E83-FCC7A6DE7B0A}" srcId="{D1191E54-F654-4091-9A83-B9AF64514122}" destId="{8C0C82F4-9A5C-41D1-97EC-521C7C034CE7}" srcOrd="0" destOrd="0" parTransId="{ECE75E0D-24F6-48E7-AE0D-52DDCBE45456}" sibTransId="{6A67CE9C-0EE3-4750-BFF6-BDCAC09FA794}"/>
    <dgm:cxn modelId="{F23F4831-406D-4CA0-8997-15ACE692D557}" type="presOf" srcId="{8078CBB4-5399-46D9-84F2-2A4A43D754A8}" destId="{728CED9B-2621-4055-A09D-7DBB6989DA16}" srcOrd="0" destOrd="0" presId="urn:microsoft.com/office/officeart/2005/8/layout/hProcess9"/>
    <dgm:cxn modelId="{A3A155EF-9E06-4E36-8605-365BA5F61B9F}" srcId="{D1191E54-F654-4091-9A83-B9AF64514122}" destId="{732E0715-B41E-4B0A-8B66-C17DCFCC02CC}" srcOrd="2" destOrd="0" parTransId="{97EE3FE6-D278-45B1-9406-1684E49A6EEB}" sibTransId="{D144C983-8CE4-457E-9ADE-BC0B0EC88DBA}"/>
    <dgm:cxn modelId="{C3DC2643-E12C-4686-B810-AB4E940F93C3}" type="presOf" srcId="{8C0C82F4-9A5C-41D1-97EC-521C7C034CE7}" destId="{027D7C38-A872-4319-9B6F-DD4940004799}" srcOrd="0" destOrd="0" presId="urn:microsoft.com/office/officeart/2005/8/layout/hProcess9"/>
    <dgm:cxn modelId="{ECB7CF33-F33A-4868-A0C8-E45730B5D044}" type="presOf" srcId="{732E0715-B41E-4B0A-8B66-C17DCFCC02CC}" destId="{E3941A64-0224-40A9-8DAD-EAF6652257B1}" srcOrd="0" destOrd="0" presId="urn:microsoft.com/office/officeart/2005/8/layout/hProcess9"/>
    <dgm:cxn modelId="{228F603B-1F58-435C-A912-A248DF789108}" srcId="{D1191E54-F654-4091-9A83-B9AF64514122}" destId="{8078CBB4-5399-46D9-84F2-2A4A43D754A8}" srcOrd="1" destOrd="0" parTransId="{F7D859C0-B306-4772-9F7E-8642B82D408A}" sibTransId="{D2BB44C0-A645-4FD3-932C-BEA4C092B28A}"/>
    <dgm:cxn modelId="{ECD44C8C-B0F4-47FE-8340-048586EA25BC}" type="presParOf" srcId="{FF1329FD-F131-4AB7-A6FF-4B0DF6CE53F5}" destId="{F5B32E00-757E-4968-B8D3-CC4DE97111B3}" srcOrd="0" destOrd="0" presId="urn:microsoft.com/office/officeart/2005/8/layout/hProcess9"/>
    <dgm:cxn modelId="{BAF8DDBA-6FAD-4929-83B0-FE2119459138}" type="presParOf" srcId="{FF1329FD-F131-4AB7-A6FF-4B0DF6CE53F5}" destId="{1734D7B7-E381-483D-A7E8-119CC1697074}" srcOrd="1" destOrd="0" presId="urn:microsoft.com/office/officeart/2005/8/layout/hProcess9"/>
    <dgm:cxn modelId="{9622703D-070C-49BA-BB73-F2C6214E2037}" type="presParOf" srcId="{1734D7B7-E381-483D-A7E8-119CC1697074}" destId="{027D7C38-A872-4319-9B6F-DD4940004799}" srcOrd="0" destOrd="0" presId="urn:microsoft.com/office/officeart/2005/8/layout/hProcess9"/>
    <dgm:cxn modelId="{91F9935C-BC18-4DA9-AB6D-E31EF6BDB2F7}" type="presParOf" srcId="{1734D7B7-E381-483D-A7E8-119CC1697074}" destId="{401574A2-B66A-4CBE-871C-CFC1F1A444F4}" srcOrd="1" destOrd="0" presId="urn:microsoft.com/office/officeart/2005/8/layout/hProcess9"/>
    <dgm:cxn modelId="{FE5090ED-6CD1-4775-8833-280B546BC377}" type="presParOf" srcId="{1734D7B7-E381-483D-A7E8-119CC1697074}" destId="{728CED9B-2621-4055-A09D-7DBB6989DA16}" srcOrd="2" destOrd="0" presId="urn:microsoft.com/office/officeart/2005/8/layout/hProcess9"/>
    <dgm:cxn modelId="{09DC5D9D-35F8-4C83-B5D5-80967E1C4647}" type="presParOf" srcId="{1734D7B7-E381-483D-A7E8-119CC1697074}" destId="{EFCE52A8-39DB-4E48-9F1D-E960D52B9FD4}" srcOrd="3" destOrd="0" presId="urn:microsoft.com/office/officeart/2005/8/layout/hProcess9"/>
    <dgm:cxn modelId="{74B9B0B4-8E40-4623-B7F2-7035DB53CF09}" type="presParOf" srcId="{1734D7B7-E381-483D-A7E8-119CC1697074}" destId="{E3941A64-0224-40A9-8DAD-EAF6652257B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191E54-F654-4091-9A83-B9AF64514122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 phldr="1"/>
      <dgm:spPr/>
    </dgm:pt>
    <dgm:pt modelId="{8C0C82F4-9A5C-41D1-97EC-521C7C034CE7}">
      <dgm:prSet phldrT="[Texto]" custT="1"/>
      <dgm:spPr/>
      <dgm:t>
        <a:bodyPr/>
        <a:lstStyle/>
        <a:p>
          <a:r>
            <a:rPr lang="es-EC" sz="1400" b="0" dirty="0" smtClean="0">
              <a:latin typeface="Arial Narrow" pitchFamily="34" charset="0"/>
            </a:rPr>
            <a:t>Páginas web</a:t>
          </a:r>
          <a:endParaRPr lang="es-EC" sz="2000" b="0" dirty="0">
            <a:latin typeface="Arial Narrow" pitchFamily="34" charset="0"/>
          </a:endParaRPr>
        </a:p>
      </dgm:t>
    </dgm:pt>
    <dgm:pt modelId="{ECE75E0D-24F6-48E7-AE0D-52DDCBE45456}" type="parTrans" cxnId="{2721C7F3-F0C3-4A76-8E83-FCC7A6DE7B0A}">
      <dgm:prSet/>
      <dgm:spPr/>
      <dgm:t>
        <a:bodyPr/>
        <a:lstStyle/>
        <a:p>
          <a:endParaRPr lang="es-EC" sz="1400"/>
        </a:p>
      </dgm:t>
    </dgm:pt>
    <dgm:pt modelId="{6A67CE9C-0EE3-4750-BFF6-BDCAC09FA794}" type="sibTrans" cxnId="{2721C7F3-F0C3-4A76-8E83-FCC7A6DE7B0A}">
      <dgm:prSet/>
      <dgm:spPr/>
      <dgm:t>
        <a:bodyPr/>
        <a:lstStyle/>
        <a:p>
          <a:endParaRPr lang="es-EC" sz="1400"/>
        </a:p>
      </dgm:t>
    </dgm:pt>
    <dgm:pt modelId="{7B0E8FA5-F815-4D88-83BC-932E2552CE9D}">
      <dgm:prSet phldrT="[Texto]" custT="1"/>
      <dgm:spPr/>
      <dgm:t>
        <a:bodyPr/>
        <a:lstStyle/>
        <a:p>
          <a:r>
            <a:rPr lang="es-EC" sz="1400" b="0" dirty="0" smtClean="0">
              <a:latin typeface="Arial Narrow" pitchFamily="34" charset="0"/>
            </a:rPr>
            <a:t>Producción de materiales</a:t>
          </a:r>
          <a:endParaRPr lang="es-EC" sz="1400" b="0" dirty="0">
            <a:latin typeface="Arial Narrow" pitchFamily="34" charset="0"/>
          </a:endParaRPr>
        </a:p>
      </dgm:t>
    </dgm:pt>
    <dgm:pt modelId="{A3E5D1A6-4C24-46D9-92CF-E29C949A9501}" type="parTrans" cxnId="{FB3B5DD3-54C6-4BF5-9F83-DB27CC7894D6}">
      <dgm:prSet/>
      <dgm:spPr/>
      <dgm:t>
        <a:bodyPr/>
        <a:lstStyle/>
        <a:p>
          <a:endParaRPr lang="es-EC" sz="1400"/>
        </a:p>
      </dgm:t>
    </dgm:pt>
    <dgm:pt modelId="{92CB1712-91DF-4788-91D9-523324A2DCF3}" type="sibTrans" cxnId="{FB3B5DD3-54C6-4BF5-9F83-DB27CC7894D6}">
      <dgm:prSet/>
      <dgm:spPr/>
      <dgm:t>
        <a:bodyPr/>
        <a:lstStyle/>
        <a:p>
          <a:endParaRPr lang="es-EC" sz="1400"/>
        </a:p>
      </dgm:t>
    </dgm:pt>
    <dgm:pt modelId="{D090DB09-6256-47E6-9458-979C2BDA0AED}">
      <dgm:prSet phldrT="[Texto]" custT="1"/>
      <dgm:spPr/>
      <dgm:t>
        <a:bodyPr/>
        <a:lstStyle/>
        <a:p>
          <a:r>
            <a:rPr lang="es-EC" sz="1400" b="0" dirty="0" smtClean="0">
              <a:latin typeface="Arial Narrow" pitchFamily="34" charset="0"/>
            </a:rPr>
            <a:t>Ferias</a:t>
          </a:r>
          <a:endParaRPr lang="es-EC" sz="1400" b="0" dirty="0">
            <a:latin typeface="Arial Narrow" pitchFamily="34" charset="0"/>
          </a:endParaRPr>
        </a:p>
      </dgm:t>
    </dgm:pt>
    <dgm:pt modelId="{9E94D434-ED74-4CF3-A303-D3D4B402C187}" type="parTrans" cxnId="{1C376D44-FC68-4F9C-AC8F-1A35FE3C5D2C}">
      <dgm:prSet/>
      <dgm:spPr/>
      <dgm:t>
        <a:bodyPr/>
        <a:lstStyle/>
        <a:p>
          <a:endParaRPr lang="es-EC" sz="1600"/>
        </a:p>
      </dgm:t>
    </dgm:pt>
    <dgm:pt modelId="{D9166B26-95BD-4104-A72F-F89467AF4B0A}" type="sibTrans" cxnId="{1C376D44-FC68-4F9C-AC8F-1A35FE3C5D2C}">
      <dgm:prSet/>
      <dgm:spPr/>
      <dgm:t>
        <a:bodyPr/>
        <a:lstStyle/>
        <a:p>
          <a:endParaRPr lang="es-EC" sz="1600"/>
        </a:p>
      </dgm:t>
    </dgm:pt>
    <dgm:pt modelId="{FF1329FD-F131-4AB7-A6FF-4B0DF6CE53F5}" type="pres">
      <dgm:prSet presAssocID="{D1191E54-F654-4091-9A83-B9AF64514122}" presName="CompostProcess" presStyleCnt="0">
        <dgm:presLayoutVars>
          <dgm:dir/>
          <dgm:resizeHandles val="exact"/>
        </dgm:presLayoutVars>
      </dgm:prSet>
      <dgm:spPr/>
    </dgm:pt>
    <dgm:pt modelId="{F5B32E00-757E-4968-B8D3-CC4DE97111B3}" type="pres">
      <dgm:prSet presAssocID="{D1191E54-F654-4091-9A83-B9AF64514122}" presName="arrow" presStyleLbl="bgShp" presStyleIdx="0" presStyleCnt="1" custScaleX="117647" custLinFactNeighborX="-4180" custLinFactNeighborY="3516"/>
      <dgm:spPr/>
      <dgm:t>
        <a:bodyPr/>
        <a:lstStyle/>
        <a:p>
          <a:endParaRPr lang="es-EC"/>
        </a:p>
      </dgm:t>
    </dgm:pt>
    <dgm:pt modelId="{1734D7B7-E381-483D-A7E8-119CC1697074}" type="pres">
      <dgm:prSet presAssocID="{D1191E54-F654-4091-9A83-B9AF64514122}" presName="linearProcess" presStyleCnt="0"/>
      <dgm:spPr/>
    </dgm:pt>
    <dgm:pt modelId="{027D7C38-A872-4319-9B6F-DD4940004799}" type="pres">
      <dgm:prSet presAssocID="{8C0C82F4-9A5C-41D1-97EC-521C7C034CE7}" presName="textNode" presStyleLbl="node1" presStyleIdx="0" presStyleCnt="3" custScaleX="129166" custLinFactNeighborX="-13913" custLinFactNeighborY="-78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C263F0D-8B6D-4143-8FF9-F5919DEB13B1}" type="pres">
      <dgm:prSet presAssocID="{6A67CE9C-0EE3-4750-BFF6-BDCAC09FA794}" presName="sibTrans" presStyleCnt="0"/>
      <dgm:spPr/>
    </dgm:pt>
    <dgm:pt modelId="{742908C6-0EFE-460F-800B-814FEB459DD2}" type="pres">
      <dgm:prSet presAssocID="{7B0E8FA5-F815-4D88-83BC-932E2552CE9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FFF54B4-780C-49B1-973F-F925DC192D65}" type="pres">
      <dgm:prSet presAssocID="{92CB1712-91DF-4788-91D9-523324A2DCF3}" presName="sibTrans" presStyleCnt="0"/>
      <dgm:spPr/>
    </dgm:pt>
    <dgm:pt modelId="{A5198A4A-FF75-4EE7-BEEB-0523D6D6A5DB}" type="pres">
      <dgm:prSet presAssocID="{D090DB09-6256-47E6-9458-979C2BDA0AE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D6B7CF49-35D7-4D94-9569-6A05F02715A4}" type="presOf" srcId="{D1191E54-F654-4091-9A83-B9AF64514122}" destId="{FF1329FD-F131-4AB7-A6FF-4B0DF6CE53F5}" srcOrd="0" destOrd="0" presId="urn:microsoft.com/office/officeart/2005/8/layout/hProcess9"/>
    <dgm:cxn modelId="{FB3B5DD3-54C6-4BF5-9F83-DB27CC7894D6}" srcId="{D1191E54-F654-4091-9A83-B9AF64514122}" destId="{7B0E8FA5-F815-4D88-83BC-932E2552CE9D}" srcOrd="1" destOrd="0" parTransId="{A3E5D1A6-4C24-46D9-92CF-E29C949A9501}" sibTransId="{92CB1712-91DF-4788-91D9-523324A2DCF3}"/>
    <dgm:cxn modelId="{2721C7F3-F0C3-4A76-8E83-FCC7A6DE7B0A}" srcId="{D1191E54-F654-4091-9A83-B9AF64514122}" destId="{8C0C82F4-9A5C-41D1-97EC-521C7C034CE7}" srcOrd="0" destOrd="0" parTransId="{ECE75E0D-24F6-48E7-AE0D-52DDCBE45456}" sibTransId="{6A67CE9C-0EE3-4750-BFF6-BDCAC09FA794}"/>
    <dgm:cxn modelId="{66DB4379-01DD-43D9-9204-438BFB928D82}" type="presOf" srcId="{8C0C82F4-9A5C-41D1-97EC-521C7C034CE7}" destId="{027D7C38-A872-4319-9B6F-DD4940004799}" srcOrd="0" destOrd="0" presId="urn:microsoft.com/office/officeart/2005/8/layout/hProcess9"/>
    <dgm:cxn modelId="{11455356-A83E-404F-BEDB-F7C78EDE6D43}" type="presOf" srcId="{7B0E8FA5-F815-4D88-83BC-932E2552CE9D}" destId="{742908C6-0EFE-460F-800B-814FEB459DD2}" srcOrd="0" destOrd="0" presId="urn:microsoft.com/office/officeart/2005/8/layout/hProcess9"/>
    <dgm:cxn modelId="{94AD2FA1-7BA4-4A9B-86D2-EFF9C401038B}" type="presOf" srcId="{D090DB09-6256-47E6-9458-979C2BDA0AED}" destId="{A5198A4A-FF75-4EE7-BEEB-0523D6D6A5DB}" srcOrd="0" destOrd="0" presId="urn:microsoft.com/office/officeart/2005/8/layout/hProcess9"/>
    <dgm:cxn modelId="{1C376D44-FC68-4F9C-AC8F-1A35FE3C5D2C}" srcId="{D1191E54-F654-4091-9A83-B9AF64514122}" destId="{D090DB09-6256-47E6-9458-979C2BDA0AED}" srcOrd="2" destOrd="0" parTransId="{9E94D434-ED74-4CF3-A303-D3D4B402C187}" sibTransId="{D9166B26-95BD-4104-A72F-F89467AF4B0A}"/>
    <dgm:cxn modelId="{4071EC11-F303-4E5B-A42F-154B3EA5836B}" type="presParOf" srcId="{FF1329FD-F131-4AB7-A6FF-4B0DF6CE53F5}" destId="{F5B32E00-757E-4968-B8D3-CC4DE97111B3}" srcOrd="0" destOrd="0" presId="urn:microsoft.com/office/officeart/2005/8/layout/hProcess9"/>
    <dgm:cxn modelId="{E703078E-9B7F-4EDC-B3BA-684FE26C62DC}" type="presParOf" srcId="{FF1329FD-F131-4AB7-A6FF-4B0DF6CE53F5}" destId="{1734D7B7-E381-483D-A7E8-119CC1697074}" srcOrd="1" destOrd="0" presId="urn:microsoft.com/office/officeart/2005/8/layout/hProcess9"/>
    <dgm:cxn modelId="{CD1B3555-EEE3-4F70-AEC2-8A83E714243B}" type="presParOf" srcId="{1734D7B7-E381-483D-A7E8-119CC1697074}" destId="{027D7C38-A872-4319-9B6F-DD4940004799}" srcOrd="0" destOrd="0" presId="urn:microsoft.com/office/officeart/2005/8/layout/hProcess9"/>
    <dgm:cxn modelId="{41742FBD-8209-4B60-AEB4-5099888318B5}" type="presParOf" srcId="{1734D7B7-E381-483D-A7E8-119CC1697074}" destId="{6C263F0D-8B6D-4143-8FF9-F5919DEB13B1}" srcOrd="1" destOrd="0" presId="urn:microsoft.com/office/officeart/2005/8/layout/hProcess9"/>
    <dgm:cxn modelId="{F9F8B4ED-28F0-4038-A16A-764DD3271E46}" type="presParOf" srcId="{1734D7B7-E381-483D-A7E8-119CC1697074}" destId="{742908C6-0EFE-460F-800B-814FEB459DD2}" srcOrd="2" destOrd="0" presId="urn:microsoft.com/office/officeart/2005/8/layout/hProcess9"/>
    <dgm:cxn modelId="{89EEAD61-A000-4506-8D99-51520BFDAE81}" type="presParOf" srcId="{1734D7B7-E381-483D-A7E8-119CC1697074}" destId="{8FFF54B4-780C-49B1-973F-F925DC192D65}" srcOrd="3" destOrd="0" presId="urn:microsoft.com/office/officeart/2005/8/layout/hProcess9"/>
    <dgm:cxn modelId="{21E45BC7-52DD-443C-BA13-9101378396F9}" type="presParOf" srcId="{1734D7B7-E381-483D-A7E8-119CC1697074}" destId="{A5198A4A-FF75-4EE7-BEEB-0523D6D6A5D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191E54-F654-4091-9A83-B9AF64514122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 phldr="1"/>
      <dgm:spPr/>
    </dgm:pt>
    <dgm:pt modelId="{8C0C82F4-9A5C-41D1-97EC-521C7C034CE7}">
      <dgm:prSet phldrT="[Texto]" custT="1"/>
      <dgm:spPr/>
      <dgm:t>
        <a:bodyPr/>
        <a:lstStyle/>
        <a:p>
          <a:r>
            <a:rPr lang="es-EC" sz="1400" b="0" dirty="0" smtClean="0">
              <a:latin typeface="Arial Narrow" pitchFamily="34" charset="0"/>
            </a:rPr>
            <a:t>Crédito</a:t>
          </a:r>
          <a:endParaRPr lang="es-EC" sz="2000" b="0" dirty="0">
            <a:latin typeface="Arial Narrow" pitchFamily="34" charset="0"/>
          </a:endParaRPr>
        </a:p>
      </dgm:t>
    </dgm:pt>
    <dgm:pt modelId="{ECE75E0D-24F6-48E7-AE0D-52DDCBE45456}" type="parTrans" cxnId="{2721C7F3-F0C3-4A76-8E83-FCC7A6DE7B0A}">
      <dgm:prSet/>
      <dgm:spPr/>
      <dgm:t>
        <a:bodyPr/>
        <a:lstStyle/>
        <a:p>
          <a:endParaRPr lang="es-EC" sz="1400"/>
        </a:p>
      </dgm:t>
    </dgm:pt>
    <dgm:pt modelId="{6A67CE9C-0EE3-4750-BFF6-BDCAC09FA794}" type="sibTrans" cxnId="{2721C7F3-F0C3-4A76-8E83-FCC7A6DE7B0A}">
      <dgm:prSet/>
      <dgm:spPr/>
      <dgm:t>
        <a:bodyPr/>
        <a:lstStyle/>
        <a:p>
          <a:endParaRPr lang="es-EC" sz="1400"/>
        </a:p>
      </dgm:t>
    </dgm:pt>
    <dgm:pt modelId="{7B0E8FA5-F815-4D88-83BC-932E2552CE9D}">
      <dgm:prSet phldrT="[Texto]" custT="1"/>
      <dgm:spPr/>
      <dgm:t>
        <a:bodyPr/>
        <a:lstStyle/>
        <a:p>
          <a:r>
            <a:rPr lang="es-EC" sz="1400" b="0" dirty="0" smtClean="0">
              <a:latin typeface="Arial Narrow" pitchFamily="34" charset="0"/>
            </a:rPr>
            <a:t>Entrega de bienes</a:t>
          </a:r>
          <a:endParaRPr lang="es-EC" sz="1400" b="0" dirty="0">
            <a:latin typeface="Arial Narrow" pitchFamily="34" charset="0"/>
          </a:endParaRPr>
        </a:p>
      </dgm:t>
    </dgm:pt>
    <dgm:pt modelId="{A3E5D1A6-4C24-46D9-92CF-E29C949A9501}" type="parTrans" cxnId="{FB3B5DD3-54C6-4BF5-9F83-DB27CC7894D6}">
      <dgm:prSet/>
      <dgm:spPr/>
      <dgm:t>
        <a:bodyPr/>
        <a:lstStyle/>
        <a:p>
          <a:endParaRPr lang="es-EC" sz="1400"/>
        </a:p>
      </dgm:t>
    </dgm:pt>
    <dgm:pt modelId="{92CB1712-91DF-4788-91D9-523324A2DCF3}" type="sibTrans" cxnId="{FB3B5DD3-54C6-4BF5-9F83-DB27CC7894D6}">
      <dgm:prSet/>
      <dgm:spPr/>
      <dgm:t>
        <a:bodyPr/>
        <a:lstStyle/>
        <a:p>
          <a:endParaRPr lang="es-EC" sz="1400"/>
        </a:p>
      </dgm:t>
    </dgm:pt>
    <dgm:pt modelId="{FF1329FD-F131-4AB7-A6FF-4B0DF6CE53F5}" type="pres">
      <dgm:prSet presAssocID="{D1191E54-F654-4091-9A83-B9AF64514122}" presName="CompostProcess" presStyleCnt="0">
        <dgm:presLayoutVars>
          <dgm:dir/>
          <dgm:resizeHandles val="exact"/>
        </dgm:presLayoutVars>
      </dgm:prSet>
      <dgm:spPr/>
    </dgm:pt>
    <dgm:pt modelId="{F5B32E00-757E-4968-B8D3-CC4DE97111B3}" type="pres">
      <dgm:prSet presAssocID="{D1191E54-F654-4091-9A83-B9AF64514122}" presName="arrow" presStyleLbl="bgShp" presStyleIdx="0" presStyleCnt="1" custScaleX="117647" custLinFactNeighborX="-4180" custLinFactNeighborY="3516"/>
      <dgm:spPr/>
      <dgm:t>
        <a:bodyPr/>
        <a:lstStyle/>
        <a:p>
          <a:endParaRPr lang="es-EC"/>
        </a:p>
      </dgm:t>
    </dgm:pt>
    <dgm:pt modelId="{1734D7B7-E381-483D-A7E8-119CC1697074}" type="pres">
      <dgm:prSet presAssocID="{D1191E54-F654-4091-9A83-B9AF64514122}" presName="linearProcess" presStyleCnt="0"/>
      <dgm:spPr/>
    </dgm:pt>
    <dgm:pt modelId="{027D7C38-A872-4319-9B6F-DD4940004799}" type="pres">
      <dgm:prSet presAssocID="{8C0C82F4-9A5C-41D1-97EC-521C7C034CE7}" presName="textNode" presStyleLbl="node1" presStyleIdx="0" presStyleCnt="2" custScaleX="129166" custLinFactNeighborX="-13913" custLinFactNeighborY="-78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C263F0D-8B6D-4143-8FF9-F5919DEB13B1}" type="pres">
      <dgm:prSet presAssocID="{6A67CE9C-0EE3-4750-BFF6-BDCAC09FA794}" presName="sibTrans" presStyleCnt="0"/>
      <dgm:spPr/>
    </dgm:pt>
    <dgm:pt modelId="{742908C6-0EFE-460F-800B-814FEB459DD2}" type="pres">
      <dgm:prSet presAssocID="{7B0E8FA5-F815-4D88-83BC-932E2552CE9D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FB3B5DD3-54C6-4BF5-9F83-DB27CC7894D6}" srcId="{D1191E54-F654-4091-9A83-B9AF64514122}" destId="{7B0E8FA5-F815-4D88-83BC-932E2552CE9D}" srcOrd="1" destOrd="0" parTransId="{A3E5D1A6-4C24-46D9-92CF-E29C949A9501}" sibTransId="{92CB1712-91DF-4788-91D9-523324A2DCF3}"/>
    <dgm:cxn modelId="{2721C7F3-F0C3-4A76-8E83-FCC7A6DE7B0A}" srcId="{D1191E54-F654-4091-9A83-B9AF64514122}" destId="{8C0C82F4-9A5C-41D1-97EC-521C7C034CE7}" srcOrd="0" destOrd="0" parTransId="{ECE75E0D-24F6-48E7-AE0D-52DDCBE45456}" sibTransId="{6A67CE9C-0EE3-4750-BFF6-BDCAC09FA794}"/>
    <dgm:cxn modelId="{042B272B-7850-48F2-86BC-B0B1F4CCA5E2}" type="presOf" srcId="{8C0C82F4-9A5C-41D1-97EC-521C7C034CE7}" destId="{027D7C38-A872-4319-9B6F-DD4940004799}" srcOrd="0" destOrd="0" presId="urn:microsoft.com/office/officeart/2005/8/layout/hProcess9"/>
    <dgm:cxn modelId="{9032D37C-0433-4625-8C26-52E557D32B44}" type="presOf" srcId="{D1191E54-F654-4091-9A83-B9AF64514122}" destId="{FF1329FD-F131-4AB7-A6FF-4B0DF6CE53F5}" srcOrd="0" destOrd="0" presId="urn:microsoft.com/office/officeart/2005/8/layout/hProcess9"/>
    <dgm:cxn modelId="{68C07C1C-C459-4A6F-8B60-672C41A47100}" type="presOf" srcId="{7B0E8FA5-F815-4D88-83BC-932E2552CE9D}" destId="{742908C6-0EFE-460F-800B-814FEB459DD2}" srcOrd="0" destOrd="0" presId="urn:microsoft.com/office/officeart/2005/8/layout/hProcess9"/>
    <dgm:cxn modelId="{2D71718D-0D79-458B-A235-16772247D51B}" type="presParOf" srcId="{FF1329FD-F131-4AB7-A6FF-4B0DF6CE53F5}" destId="{F5B32E00-757E-4968-B8D3-CC4DE97111B3}" srcOrd="0" destOrd="0" presId="urn:microsoft.com/office/officeart/2005/8/layout/hProcess9"/>
    <dgm:cxn modelId="{FEC67BFD-7C04-4B15-9823-3F057C9987A5}" type="presParOf" srcId="{FF1329FD-F131-4AB7-A6FF-4B0DF6CE53F5}" destId="{1734D7B7-E381-483D-A7E8-119CC1697074}" srcOrd="1" destOrd="0" presId="urn:microsoft.com/office/officeart/2005/8/layout/hProcess9"/>
    <dgm:cxn modelId="{CECA4983-644D-4993-8F21-6157664EE980}" type="presParOf" srcId="{1734D7B7-E381-483D-A7E8-119CC1697074}" destId="{027D7C38-A872-4319-9B6F-DD4940004799}" srcOrd="0" destOrd="0" presId="urn:microsoft.com/office/officeart/2005/8/layout/hProcess9"/>
    <dgm:cxn modelId="{A19B448B-A814-4BFB-9C7B-25DBDE5FEFEA}" type="presParOf" srcId="{1734D7B7-E381-483D-A7E8-119CC1697074}" destId="{6C263F0D-8B6D-4143-8FF9-F5919DEB13B1}" srcOrd="1" destOrd="0" presId="urn:microsoft.com/office/officeart/2005/8/layout/hProcess9"/>
    <dgm:cxn modelId="{8D4AC5D0-B616-4E37-BB7F-3404D197D522}" type="presParOf" srcId="{1734D7B7-E381-483D-A7E8-119CC1697074}" destId="{742908C6-0EFE-460F-800B-814FEB459DD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BCC015-90D4-4F17-AA88-2E830AAD43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235D4308-3DD2-4288-BCD5-F43D9BC740D6}">
      <dgm:prSet phldrT="[Texto]" custT="1"/>
      <dgm:spPr/>
      <dgm:t>
        <a:bodyPr/>
        <a:lstStyle/>
        <a:p>
          <a:r>
            <a:rPr lang="es-EC" sz="2000" dirty="0" smtClean="0"/>
            <a:t>Proyectos de conservación. No de ingresos</a:t>
          </a:r>
          <a:endParaRPr lang="es-EC" sz="2000" dirty="0"/>
        </a:p>
      </dgm:t>
    </dgm:pt>
    <dgm:pt modelId="{37E03908-89F9-4168-AC90-7A991772EEDB}" type="parTrans" cxnId="{86CD84F1-EA63-42C7-A632-756C9074873F}">
      <dgm:prSet/>
      <dgm:spPr/>
      <dgm:t>
        <a:bodyPr/>
        <a:lstStyle/>
        <a:p>
          <a:endParaRPr lang="es-EC"/>
        </a:p>
      </dgm:t>
    </dgm:pt>
    <dgm:pt modelId="{023AF9F5-5911-41DD-A460-E9B58823760A}" type="sibTrans" cxnId="{86CD84F1-EA63-42C7-A632-756C9074873F}">
      <dgm:prSet/>
      <dgm:spPr/>
      <dgm:t>
        <a:bodyPr/>
        <a:lstStyle/>
        <a:p>
          <a:endParaRPr lang="es-EC"/>
        </a:p>
      </dgm:t>
    </dgm:pt>
    <dgm:pt modelId="{DCA04665-A525-44A0-8698-4A809B396AB3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No se logra provocar aumentos significativos en términos de ingreso en Isla Corazón y el </a:t>
          </a:r>
          <a:r>
            <a:rPr lang="es-EC" dirty="0" err="1" smtClean="0">
              <a:latin typeface="Calibri" pitchFamily="34" charset="0"/>
            </a:rPr>
            <a:t>Pital</a:t>
          </a:r>
          <a:r>
            <a:rPr lang="es-EC" dirty="0" smtClean="0">
              <a:latin typeface="Calibri" pitchFamily="34" charset="0"/>
            </a:rPr>
            <a:t>. Solo sirve para sostener ingresos </a:t>
          </a:r>
          <a:endParaRPr lang="es-EC" dirty="0"/>
        </a:p>
      </dgm:t>
    </dgm:pt>
    <dgm:pt modelId="{C17B74F1-F6AC-4DBB-B86A-3AE6A8BE8DEA}" type="parTrans" cxnId="{26A3D59F-50EE-4561-B3C4-6113F71C1114}">
      <dgm:prSet/>
      <dgm:spPr/>
      <dgm:t>
        <a:bodyPr/>
        <a:lstStyle/>
        <a:p>
          <a:endParaRPr lang="es-EC"/>
        </a:p>
      </dgm:t>
    </dgm:pt>
    <dgm:pt modelId="{8EC351F0-98C0-434D-805B-E663629CBBF6}" type="sibTrans" cxnId="{26A3D59F-50EE-4561-B3C4-6113F71C1114}">
      <dgm:prSet/>
      <dgm:spPr/>
      <dgm:t>
        <a:bodyPr/>
        <a:lstStyle/>
        <a:p>
          <a:endParaRPr lang="es-EC"/>
        </a:p>
      </dgm:t>
    </dgm:pt>
    <dgm:pt modelId="{9704E47F-703F-4E99-AE2C-3FD703F1CEA9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Cobertura de beneficiarios directos muy pequeña. Promedio de 10 familias por </a:t>
          </a:r>
          <a:r>
            <a:rPr lang="es-EC" dirty="0" err="1" smtClean="0">
              <a:latin typeface="Calibri" pitchFamily="34" charset="0"/>
            </a:rPr>
            <a:t>inciativa</a:t>
          </a:r>
          <a:endParaRPr lang="es-EC" dirty="0"/>
        </a:p>
      </dgm:t>
    </dgm:pt>
    <dgm:pt modelId="{92609946-0DCA-4660-975A-F67028BA65BB}" type="parTrans" cxnId="{56398C14-0C33-44C8-8025-11D6CA067A6C}">
      <dgm:prSet/>
      <dgm:spPr/>
      <dgm:t>
        <a:bodyPr/>
        <a:lstStyle/>
        <a:p>
          <a:endParaRPr lang="es-EC"/>
        </a:p>
      </dgm:t>
    </dgm:pt>
    <dgm:pt modelId="{B46D765C-3652-4E2B-93DC-5963FE338C38}" type="sibTrans" cxnId="{56398C14-0C33-44C8-8025-11D6CA067A6C}">
      <dgm:prSet/>
      <dgm:spPr/>
      <dgm:t>
        <a:bodyPr/>
        <a:lstStyle/>
        <a:p>
          <a:endParaRPr lang="es-EC"/>
        </a:p>
      </dgm:t>
    </dgm:pt>
    <dgm:pt modelId="{48442BD6-3231-45FE-9D60-0E7ED6EF9092}">
      <dgm:prSet phldrT="[Texto]" custT="1"/>
      <dgm:spPr/>
      <dgm:t>
        <a:bodyPr/>
        <a:lstStyle/>
        <a:p>
          <a:r>
            <a:rPr lang="es-EC" sz="2000" dirty="0" smtClean="0"/>
            <a:t>Dotación de bienes y crédito tiene incidencia directa y rápida</a:t>
          </a:r>
          <a:endParaRPr lang="es-EC" sz="2000" dirty="0"/>
        </a:p>
      </dgm:t>
    </dgm:pt>
    <dgm:pt modelId="{0F533863-A37C-4CC1-879D-83CE2007B3FE}" type="parTrans" cxnId="{65CCFA54-DD51-4F64-A03F-3381F406326A}">
      <dgm:prSet/>
      <dgm:spPr/>
      <dgm:t>
        <a:bodyPr/>
        <a:lstStyle/>
        <a:p>
          <a:endParaRPr lang="es-EC"/>
        </a:p>
      </dgm:t>
    </dgm:pt>
    <dgm:pt modelId="{330C40BD-FAC9-470A-95D7-D18C06B003D2}" type="sibTrans" cxnId="{65CCFA54-DD51-4F64-A03F-3381F406326A}">
      <dgm:prSet/>
      <dgm:spPr/>
      <dgm:t>
        <a:bodyPr/>
        <a:lstStyle/>
        <a:p>
          <a:endParaRPr lang="es-EC"/>
        </a:p>
      </dgm:t>
    </dgm:pt>
    <dgm:pt modelId="{19599233-C9F6-4484-92D4-B314900CD79D}">
      <dgm:prSet phldrT="[Texto]"/>
      <dgm:spPr/>
      <dgm:t>
        <a:bodyPr/>
        <a:lstStyle/>
        <a:p>
          <a:r>
            <a:rPr lang="es-EC" dirty="0" smtClean="0"/>
            <a:t>El crédito aparece como un capital semilla que permite apalancar nuevos recursos para inversión que quintuplica lo entregado.</a:t>
          </a:r>
          <a:endParaRPr lang="es-EC" dirty="0"/>
        </a:p>
      </dgm:t>
    </dgm:pt>
    <dgm:pt modelId="{23EBD0A1-7C3B-448A-8903-14ADE272C9BA}" type="parTrans" cxnId="{A14068EA-CF2A-4CDC-9EA5-EC001BE98AAC}">
      <dgm:prSet/>
      <dgm:spPr/>
      <dgm:t>
        <a:bodyPr/>
        <a:lstStyle/>
        <a:p>
          <a:endParaRPr lang="es-EC"/>
        </a:p>
      </dgm:t>
    </dgm:pt>
    <dgm:pt modelId="{875FE36E-60AF-4807-B9C5-9B0C05FF068C}" type="sibTrans" cxnId="{A14068EA-CF2A-4CDC-9EA5-EC001BE98AAC}">
      <dgm:prSet/>
      <dgm:spPr/>
      <dgm:t>
        <a:bodyPr/>
        <a:lstStyle/>
        <a:p>
          <a:endParaRPr lang="es-EC"/>
        </a:p>
      </dgm:t>
    </dgm:pt>
    <dgm:pt modelId="{9D5A4CCF-3F61-410E-97A5-EC628567E6B0}">
      <dgm:prSet phldrT="[Texto]"/>
      <dgm:spPr/>
      <dgm:t>
        <a:bodyPr/>
        <a:lstStyle/>
        <a:p>
          <a:r>
            <a:rPr lang="es-EC" dirty="0" smtClean="0"/>
            <a:t> Se </a:t>
          </a:r>
          <a:r>
            <a:rPr lang="es-EC" dirty="0" smtClean="0">
              <a:latin typeface="Calibri" pitchFamily="34" charset="0"/>
            </a:rPr>
            <a:t>requiere mejorar procesos de colocación de crédito y acercarlos a la dinámica comunitaria. </a:t>
          </a:r>
          <a:endParaRPr lang="es-EC" dirty="0"/>
        </a:p>
      </dgm:t>
    </dgm:pt>
    <dgm:pt modelId="{05B65974-996B-4A76-837A-9E92A0BBC590}" type="parTrans" cxnId="{1D8D3532-BAE0-4664-857A-DE2E9C9E2580}">
      <dgm:prSet/>
      <dgm:spPr/>
      <dgm:t>
        <a:bodyPr/>
        <a:lstStyle/>
        <a:p>
          <a:endParaRPr lang="es-EC"/>
        </a:p>
      </dgm:t>
    </dgm:pt>
    <dgm:pt modelId="{36785241-4949-4FA5-BF23-48934FB67975}" type="sibTrans" cxnId="{1D8D3532-BAE0-4664-857A-DE2E9C9E2580}">
      <dgm:prSet/>
      <dgm:spPr/>
      <dgm:t>
        <a:bodyPr/>
        <a:lstStyle/>
        <a:p>
          <a:endParaRPr lang="es-EC"/>
        </a:p>
      </dgm:t>
    </dgm:pt>
    <dgm:pt modelId="{79120546-25DC-4FE8-BD8E-10FD6DC823D2}">
      <dgm:prSet phldrT="[Texto]" custT="1"/>
      <dgm:spPr/>
      <dgm:t>
        <a:bodyPr/>
        <a:lstStyle/>
        <a:p>
          <a:r>
            <a:rPr lang="es-EC" sz="2000" dirty="0" smtClean="0"/>
            <a:t>Efecto titulación como algo relevante</a:t>
          </a:r>
          <a:endParaRPr lang="es-EC" sz="2000" dirty="0"/>
        </a:p>
      </dgm:t>
    </dgm:pt>
    <dgm:pt modelId="{A2BEE102-EF96-4621-9B25-8EAB93CE18F0}" type="parTrans" cxnId="{3A8625E9-1A01-4E74-96E6-5622599D9363}">
      <dgm:prSet/>
      <dgm:spPr/>
      <dgm:t>
        <a:bodyPr/>
        <a:lstStyle/>
        <a:p>
          <a:endParaRPr lang="es-EC"/>
        </a:p>
      </dgm:t>
    </dgm:pt>
    <dgm:pt modelId="{40E6D0B2-19C5-4145-8D08-C2C361866B67}" type="sibTrans" cxnId="{3A8625E9-1A01-4E74-96E6-5622599D9363}">
      <dgm:prSet/>
      <dgm:spPr/>
      <dgm:t>
        <a:bodyPr/>
        <a:lstStyle/>
        <a:p>
          <a:endParaRPr lang="es-EC"/>
        </a:p>
      </dgm:t>
    </dgm:pt>
    <dgm:pt modelId="{AFBC94D4-B58C-40D6-A65A-A10576AA17C6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La capacitación, incidió en un mejor desempeño al interior de las actividades, cambios positivos de conducta relativos para una  mejor relación con otros; niveles de reconocimiento  social.</a:t>
          </a:r>
          <a:endParaRPr lang="es-EC" dirty="0"/>
        </a:p>
      </dgm:t>
    </dgm:pt>
    <dgm:pt modelId="{13EBB4D9-C448-4803-B97B-146095E0825D}" type="parTrans" cxnId="{AF7B679A-DC99-4D5B-919A-615F67F1ADC3}">
      <dgm:prSet/>
      <dgm:spPr/>
      <dgm:t>
        <a:bodyPr/>
        <a:lstStyle/>
        <a:p>
          <a:endParaRPr lang="es-EC"/>
        </a:p>
      </dgm:t>
    </dgm:pt>
    <dgm:pt modelId="{D65D5C8B-9CD5-4909-82AD-A000C59E8C56}" type="sibTrans" cxnId="{AF7B679A-DC99-4D5B-919A-615F67F1ADC3}">
      <dgm:prSet/>
      <dgm:spPr/>
      <dgm:t>
        <a:bodyPr/>
        <a:lstStyle/>
        <a:p>
          <a:endParaRPr lang="es-EC"/>
        </a:p>
      </dgm:t>
    </dgm:pt>
    <dgm:pt modelId="{C1DEA132-AF12-49BD-9D15-2BD6302B23CB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Las herramientas que son efectivamente aplicadas por los participantes son aquellas donde se ponen en juego niveles de conocimiento práctico y se reconocen como útiles al trabajo cotidiano y a la vida diaria. </a:t>
          </a:r>
          <a:endParaRPr lang="es-EC" dirty="0"/>
        </a:p>
      </dgm:t>
    </dgm:pt>
    <dgm:pt modelId="{CB3B40A2-2336-4402-8CB2-CA995C43BBB7}" type="parTrans" cxnId="{CFE266C9-D52B-4A9C-8417-EDA29F565D03}">
      <dgm:prSet/>
      <dgm:spPr/>
      <dgm:t>
        <a:bodyPr/>
        <a:lstStyle/>
        <a:p>
          <a:endParaRPr lang="es-EC"/>
        </a:p>
      </dgm:t>
    </dgm:pt>
    <dgm:pt modelId="{55D9CB98-07C9-4FB6-8FAA-FAD06BE59BA5}" type="sibTrans" cxnId="{CFE266C9-D52B-4A9C-8417-EDA29F565D03}">
      <dgm:prSet/>
      <dgm:spPr/>
      <dgm:t>
        <a:bodyPr/>
        <a:lstStyle/>
        <a:p>
          <a:endParaRPr lang="es-EC"/>
        </a:p>
      </dgm:t>
    </dgm:pt>
    <dgm:pt modelId="{B78975C4-4473-4EB8-969F-55428BE6A564}">
      <dgm:prSet phldrT="[Texto]"/>
      <dgm:spPr/>
      <dgm:t>
        <a:bodyPr/>
        <a:lstStyle/>
        <a:p>
          <a:r>
            <a:rPr lang="es-EC" dirty="0" smtClean="0"/>
            <a:t> Efectos relevantes en preservación de flora y fauna 60 has manglar; 630 has bosque primario y secundario; bosque de amortiguamiento </a:t>
          </a:r>
          <a:r>
            <a:rPr lang="es-EC" dirty="0" err="1" smtClean="0"/>
            <a:t>Machalilla</a:t>
          </a:r>
          <a:r>
            <a:rPr lang="es-EC" dirty="0" smtClean="0"/>
            <a:t>; bosque nublado </a:t>
          </a:r>
          <a:r>
            <a:rPr lang="es-EC" dirty="0" err="1" smtClean="0"/>
            <a:t>Calacalí</a:t>
          </a:r>
          <a:r>
            <a:rPr lang="es-EC" dirty="0" smtClean="0"/>
            <a:t> .</a:t>
          </a:r>
          <a:endParaRPr lang="es-EC" dirty="0"/>
        </a:p>
      </dgm:t>
    </dgm:pt>
    <dgm:pt modelId="{606370B1-B6A5-4727-A0D8-260F6091DAA5}" type="parTrans" cxnId="{CDCB650B-1BC4-431A-94D8-7DE5D2361E07}">
      <dgm:prSet/>
      <dgm:spPr/>
      <dgm:t>
        <a:bodyPr/>
        <a:lstStyle/>
        <a:p>
          <a:endParaRPr lang="es-EC"/>
        </a:p>
      </dgm:t>
    </dgm:pt>
    <dgm:pt modelId="{8CAF48B1-2960-4A91-8843-19E06C9D2D21}" type="sibTrans" cxnId="{CDCB650B-1BC4-431A-94D8-7DE5D2361E07}">
      <dgm:prSet/>
      <dgm:spPr/>
      <dgm:t>
        <a:bodyPr/>
        <a:lstStyle/>
        <a:p>
          <a:endParaRPr lang="es-EC"/>
        </a:p>
      </dgm:t>
    </dgm:pt>
    <dgm:pt modelId="{8AC3F793-0391-4DBB-97C0-136798B7A3CA}">
      <dgm:prSet phldrT="[Texto]"/>
      <dgm:spPr/>
      <dgm:t>
        <a:bodyPr/>
        <a:lstStyle/>
        <a:p>
          <a:r>
            <a:rPr lang="es-EC" dirty="0" smtClean="0"/>
            <a:t>Concienciación comunitaria para la preservación</a:t>
          </a:r>
          <a:endParaRPr lang="es-EC" dirty="0"/>
        </a:p>
      </dgm:t>
    </dgm:pt>
    <dgm:pt modelId="{B6102216-0EC1-4CFA-91D1-454DFEFA3EE5}" type="parTrans" cxnId="{06559748-4E4C-4A7C-B5B5-BD9F72E3E1DA}">
      <dgm:prSet/>
      <dgm:spPr/>
      <dgm:t>
        <a:bodyPr/>
        <a:lstStyle/>
        <a:p>
          <a:endParaRPr lang="es-EC"/>
        </a:p>
      </dgm:t>
    </dgm:pt>
    <dgm:pt modelId="{994E38E2-3A33-473C-9396-E433CE3C3E58}" type="sibTrans" cxnId="{06559748-4E4C-4A7C-B5B5-BD9F72E3E1DA}">
      <dgm:prSet/>
      <dgm:spPr/>
      <dgm:t>
        <a:bodyPr/>
        <a:lstStyle/>
        <a:p>
          <a:endParaRPr lang="es-EC"/>
        </a:p>
      </dgm:t>
    </dgm:pt>
    <dgm:pt modelId="{5D37836D-9FD0-4490-9EEA-8ADB664F42E0}">
      <dgm:prSet phldrT="[Texto]"/>
      <dgm:spPr/>
      <dgm:t>
        <a:bodyPr/>
        <a:lstStyle/>
        <a:p>
          <a:r>
            <a:rPr lang="es-EC" dirty="0" smtClean="0"/>
            <a:t> C</a:t>
          </a:r>
          <a:r>
            <a:rPr lang="es-EC" dirty="0" smtClean="0">
              <a:latin typeface="Calibri" pitchFamily="34" charset="0"/>
            </a:rPr>
            <a:t>rédito e infraestructura tiene como efecto la ampliación de capacidades en relación a cobertura, generación de bienestar, mejora ventajas competitivas e incide en calidad de servicio.</a:t>
          </a:r>
          <a:endParaRPr lang="es-EC" dirty="0"/>
        </a:p>
      </dgm:t>
    </dgm:pt>
    <dgm:pt modelId="{944EF1C6-4C36-458B-AA6F-2B015E07405F}" type="parTrans" cxnId="{844FFF58-CE46-4DC4-AD24-97A70B268DB4}">
      <dgm:prSet/>
      <dgm:spPr/>
      <dgm:t>
        <a:bodyPr/>
        <a:lstStyle/>
        <a:p>
          <a:endParaRPr lang="es-EC"/>
        </a:p>
      </dgm:t>
    </dgm:pt>
    <dgm:pt modelId="{2D23A763-DBCD-462D-854C-4D56618AB04C}" type="sibTrans" cxnId="{844FFF58-CE46-4DC4-AD24-97A70B268DB4}">
      <dgm:prSet/>
      <dgm:spPr/>
      <dgm:t>
        <a:bodyPr/>
        <a:lstStyle/>
        <a:p>
          <a:endParaRPr lang="es-EC"/>
        </a:p>
      </dgm:t>
    </dgm:pt>
    <dgm:pt modelId="{F77831BE-78AC-4760-B513-CBE93DAFAB5C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La creación de espacios físicos incide en la creación de espacios sociales que favorece el intercambio y la participación de actores sociales.</a:t>
          </a:r>
          <a:endParaRPr lang="es-EC" dirty="0"/>
        </a:p>
      </dgm:t>
    </dgm:pt>
    <dgm:pt modelId="{F176F5EC-06FB-4C71-9A19-448B8B614083}" type="parTrans" cxnId="{5FB4EED5-A2F3-4BAF-815B-B68DE6584B9A}">
      <dgm:prSet/>
      <dgm:spPr/>
      <dgm:t>
        <a:bodyPr/>
        <a:lstStyle/>
        <a:p>
          <a:endParaRPr lang="es-EC"/>
        </a:p>
      </dgm:t>
    </dgm:pt>
    <dgm:pt modelId="{D3EE3516-E1D9-4809-9022-6A784BBD1686}" type="sibTrans" cxnId="{5FB4EED5-A2F3-4BAF-815B-B68DE6584B9A}">
      <dgm:prSet/>
      <dgm:spPr/>
      <dgm:t>
        <a:bodyPr/>
        <a:lstStyle/>
        <a:p>
          <a:endParaRPr lang="es-EC"/>
        </a:p>
      </dgm:t>
    </dgm:pt>
    <dgm:pt modelId="{C5F7ACD2-091C-4B2A-9BA6-FF6C642FB8F3}" type="pres">
      <dgm:prSet presAssocID="{08BCC015-90D4-4F17-AA88-2E830AAD43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65FF6AB-CBEC-4E56-8612-38630D1642D4}" type="pres">
      <dgm:prSet presAssocID="{235D4308-3DD2-4288-BCD5-F43D9BC740D6}" presName="linNode" presStyleCnt="0"/>
      <dgm:spPr/>
    </dgm:pt>
    <dgm:pt modelId="{E2E8BD79-1B00-4180-943A-8FB2EF72F515}" type="pres">
      <dgm:prSet presAssocID="{235D4308-3DD2-4288-BCD5-F43D9BC740D6}" presName="parentText" presStyleLbl="node1" presStyleIdx="0" presStyleCnt="3" custScaleX="78571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FFFD9AD-773E-4731-BAAA-DD1F10F3FA4F}" type="pres">
      <dgm:prSet presAssocID="{235D4308-3DD2-4288-BCD5-F43D9BC740D6}" presName="descendantText" presStyleLbl="alignAccFollowNode1" presStyleIdx="0" presStyleCnt="3" custLinFactNeighborX="575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F60C25E-53E9-4308-88B9-6AE34A640656}" type="pres">
      <dgm:prSet presAssocID="{023AF9F5-5911-41DD-A460-E9B58823760A}" presName="sp" presStyleCnt="0"/>
      <dgm:spPr/>
    </dgm:pt>
    <dgm:pt modelId="{D634DFD8-0B31-445C-95EB-2876236B9F22}" type="pres">
      <dgm:prSet presAssocID="{48442BD6-3231-45FE-9D60-0E7ED6EF9092}" presName="linNode" presStyleCnt="0"/>
      <dgm:spPr/>
    </dgm:pt>
    <dgm:pt modelId="{3A171138-FDDC-4CC3-9DED-1138F51D952E}" type="pres">
      <dgm:prSet presAssocID="{48442BD6-3231-45FE-9D60-0E7ED6EF9092}" presName="parentText" presStyleLbl="node1" presStyleIdx="1" presStyleCnt="3" custScaleX="78571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1165336-0FDB-449E-9F87-38205CB314CC}" type="pres">
      <dgm:prSet presAssocID="{48442BD6-3231-45FE-9D60-0E7ED6EF9092}" presName="descendantText" presStyleLbl="alignAccFollowNode1" presStyleIdx="1" presStyleCnt="3" custScaleY="131283" custLinFactNeighborX="575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E03B23B-A853-4F1F-B8B0-5A6CFDC4EF52}" type="pres">
      <dgm:prSet presAssocID="{330C40BD-FAC9-470A-95D7-D18C06B003D2}" presName="sp" presStyleCnt="0"/>
      <dgm:spPr/>
    </dgm:pt>
    <dgm:pt modelId="{DF66F944-BC4F-48C9-85EF-F5495D6B32B3}" type="pres">
      <dgm:prSet presAssocID="{79120546-25DC-4FE8-BD8E-10FD6DC823D2}" presName="linNode" presStyleCnt="0"/>
      <dgm:spPr/>
    </dgm:pt>
    <dgm:pt modelId="{69E7DA4E-121D-4496-8476-B9B61A40DCAC}" type="pres">
      <dgm:prSet presAssocID="{79120546-25DC-4FE8-BD8E-10FD6DC823D2}" presName="parentText" presStyleLbl="node1" presStyleIdx="2" presStyleCnt="3" custScaleX="78571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84FAC93-4971-4659-9133-8F6DB5EB3628}" type="pres">
      <dgm:prSet presAssocID="{79120546-25DC-4FE8-BD8E-10FD6DC823D2}" presName="descendantText" presStyleLbl="alignAccFollowNode1" presStyleIdx="2" presStyleCnt="3" custLinFactNeighborX="823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DCE486F-7A17-4D0E-8D76-D31C0C976FB4}" type="presOf" srcId="{DCA04665-A525-44A0-8698-4A809B396AB3}" destId="{AFFFD9AD-773E-4731-BAAA-DD1F10F3FA4F}" srcOrd="0" destOrd="0" presId="urn:microsoft.com/office/officeart/2005/8/layout/vList5"/>
    <dgm:cxn modelId="{A14068EA-CF2A-4CDC-9EA5-EC001BE98AAC}" srcId="{48442BD6-3231-45FE-9D60-0E7ED6EF9092}" destId="{19599233-C9F6-4484-92D4-B314900CD79D}" srcOrd="0" destOrd="0" parTransId="{23EBD0A1-7C3B-448A-8903-14ADE272C9BA}" sibTransId="{875FE36E-60AF-4807-B9C5-9B0C05FF068C}"/>
    <dgm:cxn modelId="{65CCFA54-DD51-4F64-A03F-3381F406326A}" srcId="{08BCC015-90D4-4F17-AA88-2E830AAD4305}" destId="{48442BD6-3231-45FE-9D60-0E7ED6EF9092}" srcOrd="1" destOrd="0" parTransId="{0F533863-A37C-4CC1-879D-83CE2007B3FE}" sibTransId="{330C40BD-FAC9-470A-95D7-D18C06B003D2}"/>
    <dgm:cxn modelId="{C60370A8-A1FD-4457-B700-7B758351E2C3}" type="presOf" srcId="{AFBC94D4-B58C-40D6-A65A-A10576AA17C6}" destId="{684FAC93-4971-4659-9133-8F6DB5EB3628}" srcOrd="0" destOrd="0" presId="urn:microsoft.com/office/officeart/2005/8/layout/vList5"/>
    <dgm:cxn modelId="{2C562FBE-C64B-4687-9154-04060838AC87}" type="presOf" srcId="{08BCC015-90D4-4F17-AA88-2E830AAD4305}" destId="{C5F7ACD2-091C-4B2A-9BA6-FF6C642FB8F3}" srcOrd="0" destOrd="0" presId="urn:microsoft.com/office/officeart/2005/8/layout/vList5"/>
    <dgm:cxn modelId="{082A3DE5-4B78-42DD-9B5C-685D0A235980}" type="presOf" srcId="{19599233-C9F6-4484-92D4-B314900CD79D}" destId="{41165336-0FDB-449E-9F87-38205CB314CC}" srcOrd="0" destOrd="0" presId="urn:microsoft.com/office/officeart/2005/8/layout/vList5"/>
    <dgm:cxn modelId="{CDCB650B-1BC4-431A-94D8-7DE5D2361E07}" srcId="{235D4308-3DD2-4288-BCD5-F43D9BC740D6}" destId="{B78975C4-4473-4EB8-969F-55428BE6A564}" srcOrd="2" destOrd="0" parTransId="{606370B1-B6A5-4727-A0D8-260F6091DAA5}" sibTransId="{8CAF48B1-2960-4A91-8843-19E06C9D2D21}"/>
    <dgm:cxn modelId="{D164B701-DBBC-45DE-A80D-4379F66E2914}" type="presOf" srcId="{9704E47F-703F-4E99-AE2C-3FD703F1CEA9}" destId="{AFFFD9AD-773E-4731-BAAA-DD1F10F3FA4F}" srcOrd="0" destOrd="1" presId="urn:microsoft.com/office/officeart/2005/8/layout/vList5"/>
    <dgm:cxn modelId="{17A7786A-572B-4ECB-84C1-CE9CE7708B00}" type="presOf" srcId="{B78975C4-4473-4EB8-969F-55428BE6A564}" destId="{AFFFD9AD-773E-4731-BAAA-DD1F10F3FA4F}" srcOrd="0" destOrd="2" presId="urn:microsoft.com/office/officeart/2005/8/layout/vList5"/>
    <dgm:cxn modelId="{3A8625E9-1A01-4E74-96E6-5622599D9363}" srcId="{08BCC015-90D4-4F17-AA88-2E830AAD4305}" destId="{79120546-25DC-4FE8-BD8E-10FD6DC823D2}" srcOrd="2" destOrd="0" parTransId="{A2BEE102-EF96-4621-9B25-8EAB93CE18F0}" sibTransId="{40E6D0B2-19C5-4145-8D08-C2C361866B67}"/>
    <dgm:cxn modelId="{AF7B679A-DC99-4D5B-919A-615F67F1ADC3}" srcId="{79120546-25DC-4FE8-BD8E-10FD6DC823D2}" destId="{AFBC94D4-B58C-40D6-A65A-A10576AA17C6}" srcOrd="0" destOrd="0" parTransId="{13EBB4D9-C448-4803-B97B-146095E0825D}" sibTransId="{D65D5C8B-9CD5-4909-82AD-A000C59E8C56}"/>
    <dgm:cxn modelId="{26A3D59F-50EE-4561-B3C4-6113F71C1114}" srcId="{235D4308-3DD2-4288-BCD5-F43D9BC740D6}" destId="{DCA04665-A525-44A0-8698-4A809B396AB3}" srcOrd="0" destOrd="0" parTransId="{C17B74F1-F6AC-4DBB-B86A-3AE6A8BE8DEA}" sibTransId="{8EC351F0-98C0-434D-805B-E663629CBBF6}"/>
    <dgm:cxn modelId="{56398C14-0C33-44C8-8025-11D6CA067A6C}" srcId="{235D4308-3DD2-4288-BCD5-F43D9BC740D6}" destId="{9704E47F-703F-4E99-AE2C-3FD703F1CEA9}" srcOrd="1" destOrd="0" parTransId="{92609946-0DCA-4660-975A-F67028BA65BB}" sibTransId="{B46D765C-3652-4E2B-93DC-5963FE338C38}"/>
    <dgm:cxn modelId="{06559748-4E4C-4A7C-B5B5-BD9F72E3E1DA}" srcId="{235D4308-3DD2-4288-BCD5-F43D9BC740D6}" destId="{8AC3F793-0391-4DBB-97C0-136798B7A3CA}" srcOrd="3" destOrd="0" parTransId="{B6102216-0EC1-4CFA-91D1-454DFEFA3EE5}" sibTransId="{994E38E2-3A33-473C-9396-E433CE3C3E58}"/>
    <dgm:cxn modelId="{5FB4EED5-A2F3-4BAF-815B-B68DE6584B9A}" srcId="{48442BD6-3231-45FE-9D60-0E7ED6EF9092}" destId="{F77831BE-78AC-4760-B513-CBE93DAFAB5C}" srcOrd="3" destOrd="0" parTransId="{F176F5EC-06FB-4C71-9A19-448B8B614083}" sibTransId="{D3EE3516-E1D9-4809-9022-6A784BBD1686}"/>
    <dgm:cxn modelId="{86CD84F1-EA63-42C7-A632-756C9074873F}" srcId="{08BCC015-90D4-4F17-AA88-2E830AAD4305}" destId="{235D4308-3DD2-4288-BCD5-F43D9BC740D6}" srcOrd="0" destOrd="0" parTransId="{37E03908-89F9-4168-AC90-7A991772EEDB}" sibTransId="{023AF9F5-5911-41DD-A460-E9B58823760A}"/>
    <dgm:cxn modelId="{1D8D3532-BAE0-4664-857A-DE2E9C9E2580}" srcId="{48442BD6-3231-45FE-9D60-0E7ED6EF9092}" destId="{9D5A4CCF-3F61-410E-97A5-EC628567E6B0}" srcOrd="1" destOrd="0" parTransId="{05B65974-996B-4A76-837A-9E92A0BBC590}" sibTransId="{36785241-4949-4FA5-BF23-48934FB67975}"/>
    <dgm:cxn modelId="{4BA51A64-89C2-4E41-BB01-531B05A67435}" type="presOf" srcId="{5D37836D-9FD0-4490-9EEA-8ADB664F42E0}" destId="{41165336-0FDB-449E-9F87-38205CB314CC}" srcOrd="0" destOrd="2" presId="urn:microsoft.com/office/officeart/2005/8/layout/vList5"/>
    <dgm:cxn modelId="{844FFF58-CE46-4DC4-AD24-97A70B268DB4}" srcId="{48442BD6-3231-45FE-9D60-0E7ED6EF9092}" destId="{5D37836D-9FD0-4490-9EEA-8ADB664F42E0}" srcOrd="2" destOrd="0" parTransId="{944EF1C6-4C36-458B-AA6F-2B015E07405F}" sibTransId="{2D23A763-DBCD-462D-854C-4D56618AB04C}"/>
    <dgm:cxn modelId="{609B88A2-9A47-4A34-9E2B-B97CA7A2DD72}" type="presOf" srcId="{9D5A4CCF-3F61-410E-97A5-EC628567E6B0}" destId="{41165336-0FDB-449E-9F87-38205CB314CC}" srcOrd="0" destOrd="1" presId="urn:microsoft.com/office/officeart/2005/8/layout/vList5"/>
    <dgm:cxn modelId="{E05B9EC3-F71E-41D4-83A7-B71A6393E9C8}" type="presOf" srcId="{C1DEA132-AF12-49BD-9D15-2BD6302B23CB}" destId="{684FAC93-4971-4659-9133-8F6DB5EB3628}" srcOrd="0" destOrd="1" presId="urn:microsoft.com/office/officeart/2005/8/layout/vList5"/>
    <dgm:cxn modelId="{9813DAC8-BCC8-455C-A289-750F1C1A4746}" type="presOf" srcId="{48442BD6-3231-45FE-9D60-0E7ED6EF9092}" destId="{3A171138-FDDC-4CC3-9DED-1138F51D952E}" srcOrd="0" destOrd="0" presId="urn:microsoft.com/office/officeart/2005/8/layout/vList5"/>
    <dgm:cxn modelId="{70812B4E-E555-4AF9-AACD-823A4789F0A5}" type="presOf" srcId="{8AC3F793-0391-4DBB-97C0-136798B7A3CA}" destId="{AFFFD9AD-773E-4731-BAAA-DD1F10F3FA4F}" srcOrd="0" destOrd="3" presId="urn:microsoft.com/office/officeart/2005/8/layout/vList5"/>
    <dgm:cxn modelId="{FB77E078-8ED5-4883-886B-640BF0968725}" type="presOf" srcId="{79120546-25DC-4FE8-BD8E-10FD6DC823D2}" destId="{69E7DA4E-121D-4496-8476-B9B61A40DCAC}" srcOrd="0" destOrd="0" presId="urn:microsoft.com/office/officeart/2005/8/layout/vList5"/>
    <dgm:cxn modelId="{CFE266C9-D52B-4A9C-8417-EDA29F565D03}" srcId="{79120546-25DC-4FE8-BD8E-10FD6DC823D2}" destId="{C1DEA132-AF12-49BD-9D15-2BD6302B23CB}" srcOrd="1" destOrd="0" parTransId="{CB3B40A2-2336-4402-8CB2-CA995C43BBB7}" sibTransId="{55D9CB98-07C9-4FB6-8FAA-FAD06BE59BA5}"/>
    <dgm:cxn modelId="{175A7D22-4A8A-4052-8D92-3613B3AEDED9}" type="presOf" srcId="{F77831BE-78AC-4760-B513-CBE93DAFAB5C}" destId="{41165336-0FDB-449E-9F87-38205CB314CC}" srcOrd="0" destOrd="3" presId="urn:microsoft.com/office/officeart/2005/8/layout/vList5"/>
    <dgm:cxn modelId="{B3510655-AF99-4534-B191-DB9E90618820}" type="presOf" srcId="{235D4308-3DD2-4288-BCD5-F43D9BC740D6}" destId="{E2E8BD79-1B00-4180-943A-8FB2EF72F515}" srcOrd="0" destOrd="0" presId="urn:microsoft.com/office/officeart/2005/8/layout/vList5"/>
    <dgm:cxn modelId="{8D399F45-706D-4B4A-AE4F-9E9C2F05E85B}" type="presParOf" srcId="{C5F7ACD2-091C-4B2A-9BA6-FF6C642FB8F3}" destId="{365FF6AB-CBEC-4E56-8612-38630D1642D4}" srcOrd="0" destOrd="0" presId="urn:microsoft.com/office/officeart/2005/8/layout/vList5"/>
    <dgm:cxn modelId="{C935B9D6-9281-4A2F-A3C6-37CD2C782D02}" type="presParOf" srcId="{365FF6AB-CBEC-4E56-8612-38630D1642D4}" destId="{E2E8BD79-1B00-4180-943A-8FB2EF72F515}" srcOrd="0" destOrd="0" presId="urn:microsoft.com/office/officeart/2005/8/layout/vList5"/>
    <dgm:cxn modelId="{71EACE42-EB55-4FC8-91C2-8233D56FBDE3}" type="presParOf" srcId="{365FF6AB-CBEC-4E56-8612-38630D1642D4}" destId="{AFFFD9AD-773E-4731-BAAA-DD1F10F3FA4F}" srcOrd="1" destOrd="0" presId="urn:microsoft.com/office/officeart/2005/8/layout/vList5"/>
    <dgm:cxn modelId="{A1F62FF0-4F83-4D49-92CB-4B356AE2BA62}" type="presParOf" srcId="{C5F7ACD2-091C-4B2A-9BA6-FF6C642FB8F3}" destId="{0F60C25E-53E9-4308-88B9-6AE34A640656}" srcOrd="1" destOrd="0" presId="urn:microsoft.com/office/officeart/2005/8/layout/vList5"/>
    <dgm:cxn modelId="{9C0E26E9-E0BB-4690-97ED-94D522089B6E}" type="presParOf" srcId="{C5F7ACD2-091C-4B2A-9BA6-FF6C642FB8F3}" destId="{D634DFD8-0B31-445C-95EB-2876236B9F22}" srcOrd="2" destOrd="0" presId="urn:microsoft.com/office/officeart/2005/8/layout/vList5"/>
    <dgm:cxn modelId="{B961D513-E8C0-44B0-A403-7B6C3A4C5108}" type="presParOf" srcId="{D634DFD8-0B31-445C-95EB-2876236B9F22}" destId="{3A171138-FDDC-4CC3-9DED-1138F51D952E}" srcOrd="0" destOrd="0" presId="urn:microsoft.com/office/officeart/2005/8/layout/vList5"/>
    <dgm:cxn modelId="{4E0806D9-BEBC-4644-869D-148BC1C119C8}" type="presParOf" srcId="{D634DFD8-0B31-445C-95EB-2876236B9F22}" destId="{41165336-0FDB-449E-9F87-38205CB314CC}" srcOrd="1" destOrd="0" presId="urn:microsoft.com/office/officeart/2005/8/layout/vList5"/>
    <dgm:cxn modelId="{0E4F992E-EEA1-46EC-8C56-3A2CBC52466E}" type="presParOf" srcId="{C5F7ACD2-091C-4B2A-9BA6-FF6C642FB8F3}" destId="{FE03B23B-A853-4F1F-B8B0-5A6CFDC4EF52}" srcOrd="3" destOrd="0" presId="urn:microsoft.com/office/officeart/2005/8/layout/vList5"/>
    <dgm:cxn modelId="{4E2B4499-6FA2-4C7F-94C6-6B2EBA1F7589}" type="presParOf" srcId="{C5F7ACD2-091C-4B2A-9BA6-FF6C642FB8F3}" destId="{DF66F944-BC4F-48C9-85EF-F5495D6B32B3}" srcOrd="4" destOrd="0" presId="urn:microsoft.com/office/officeart/2005/8/layout/vList5"/>
    <dgm:cxn modelId="{66ACD444-04E8-4E86-9087-E7B426F951B0}" type="presParOf" srcId="{DF66F944-BC4F-48C9-85EF-F5495D6B32B3}" destId="{69E7DA4E-121D-4496-8476-B9B61A40DCAC}" srcOrd="0" destOrd="0" presId="urn:microsoft.com/office/officeart/2005/8/layout/vList5"/>
    <dgm:cxn modelId="{17E1E754-D8F0-41FD-9268-83B1CB056576}" type="presParOf" srcId="{DF66F944-BC4F-48C9-85EF-F5495D6B32B3}" destId="{684FAC93-4971-4659-9133-8F6DB5EB36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BCC015-90D4-4F17-AA88-2E830AAD43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235D4308-3DD2-4288-BCD5-F43D9BC740D6}">
      <dgm:prSet phldrT="[Texto]" custT="1"/>
      <dgm:spPr/>
      <dgm:t>
        <a:bodyPr/>
        <a:lstStyle/>
        <a:p>
          <a:r>
            <a:rPr lang="es-EC" sz="2000" dirty="0" smtClean="0"/>
            <a:t>Niveles de proceso de las iniciativas dependen de ciertas variables</a:t>
          </a:r>
          <a:endParaRPr lang="es-EC" sz="2000" dirty="0"/>
        </a:p>
      </dgm:t>
    </dgm:pt>
    <dgm:pt modelId="{37E03908-89F9-4168-AC90-7A991772EEDB}" type="parTrans" cxnId="{86CD84F1-EA63-42C7-A632-756C9074873F}">
      <dgm:prSet/>
      <dgm:spPr/>
      <dgm:t>
        <a:bodyPr/>
        <a:lstStyle/>
        <a:p>
          <a:endParaRPr lang="es-EC"/>
        </a:p>
      </dgm:t>
    </dgm:pt>
    <dgm:pt modelId="{023AF9F5-5911-41DD-A460-E9B58823760A}" type="sibTrans" cxnId="{86CD84F1-EA63-42C7-A632-756C9074873F}">
      <dgm:prSet/>
      <dgm:spPr/>
      <dgm:t>
        <a:bodyPr/>
        <a:lstStyle/>
        <a:p>
          <a:endParaRPr lang="es-EC"/>
        </a:p>
      </dgm:t>
    </dgm:pt>
    <dgm:pt modelId="{DCA04665-A525-44A0-8698-4A809B396AB3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Los factores que permiten distinguir diferencia de niveles tienen como variables el grado de organización interna, el sistema de gestión y análisis de información, el volumen de ingresos y tendencias en el flujo de visitantes, la red de relaciones constituidas, el compromiso comunitario para con el desarrollo de las iniciativas; la infraestructura y bienes.</a:t>
          </a:r>
          <a:endParaRPr lang="es-EC" dirty="0"/>
        </a:p>
      </dgm:t>
    </dgm:pt>
    <dgm:pt modelId="{C17B74F1-F6AC-4DBB-B86A-3AE6A8BE8DEA}" type="parTrans" cxnId="{26A3D59F-50EE-4561-B3C4-6113F71C1114}">
      <dgm:prSet/>
      <dgm:spPr/>
      <dgm:t>
        <a:bodyPr/>
        <a:lstStyle/>
        <a:p>
          <a:endParaRPr lang="es-EC"/>
        </a:p>
      </dgm:t>
    </dgm:pt>
    <dgm:pt modelId="{8EC351F0-98C0-434D-805B-E663629CBBF6}" type="sibTrans" cxnId="{26A3D59F-50EE-4561-B3C4-6113F71C1114}">
      <dgm:prSet/>
      <dgm:spPr/>
      <dgm:t>
        <a:bodyPr/>
        <a:lstStyle/>
        <a:p>
          <a:endParaRPr lang="es-EC"/>
        </a:p>
      </dgm:t>
    </dgm:pt>
    <dgm:pt modelId="{48442BD6-3231-45FE-9D60-0E7ED6EF9092}">
      <dgm:prSet phldrT="[Texto]" custT="1"/>
      <dgm:spPr/>
      <dgm:t>
        <a:bodyPr/>
        <a:lstStyle/>
        <a:p>
          <a:r>
            <a:rPr lang="es-EC" sz="2000" dirty="0" smtClean="0"/>
            <a:t>A niveles de desarrollo distinto distinta sostenibilidad</a:t>
          </a:r>
          <a:endParaRPr lang="es-EC" sz="2000" dirty="0"/>
        </a:p>
      </dgm:t>
    </dgm:pt>
    <dgm:pt modelId="{0F533863-A37C-4CC1-879D-83CE2007B3FE}" type="parTrans" cxnId="{65CCFA54-DD51-4F64-A03F-3381F406326A}">
      <dgm:prSet/>
      <dgm:spPr/>
      <dgm:t>
        <a:bodyPr/>
        <a:lstStyle/>
        <a:p>
          <a:endParaRPr lang="es-EC"/>
        </a:p>
      </dgm:t>
    </dgm:pt>
    <dgm:pt modelId="{330C40BD-FAC9-470A-95D7-D18C06B003D2}" type="sibTrans" cxnId="{65CCFA54-DD51-4F64-A03F-3381F406326A}">
      <dgm:prSet/>
      <dgm:spPr/>
      <dgm:t>
        <a:bodyPr/>
        <a:lstStyle/>
        <a:p>
          <a:endParaRPr lang="es-EC"/>
        </a:p>
      </dgm:t>
    </dgm:pt>
    <dgm:pt modelId="{19599233-C9F6-4484-92D4-B314900CD79D}">
      <dgm:prSet phldrT="[Texto]"/>
      <dgm:spPr/>
      <dgm:t>
        <a:bodyPr/>
        <a:lstStyle/>
        <a:p>
          <a:r>
            <a:rPr lang="es-EC" dirty="0" smtClean="0"/>
            <a:t>Santa Lucía es la iniciativa más desarrollada. Está en capacidad de avanzar sola. Sus fortaleza está en su grado de organización interna y su producto y segmento de mercado. </a:t>
          </a:r>
          <a:endParaRPr lang="es-EC" dirty="0"/>
        </a:p>
      </dgm:t>
    </dgm:pt>
    <dgm:pt modelId="{23EBD0A1-7C3B-448A-8903-14ADE272C9BA}" type="parTrans" cxnId="{A14068EA-CF2A-4CDC-9EA5-EC001BE98AAC}">
      <dgm:prSet/>
      <dgm:spPr/>
      <dgm:t>
        <a:bodyPr/>
        <a:lstStyle/>
        <a:p>
          <a:endParaRPr lang="es-EC"/>
        </a:p>
      </dgm:t>
    </dgm:pt>
    <dgm:pt modelId="{875FE36E-60AF-4807-B9C5-9B0C05FF068C}" type="sibTrans" cxnId="{A14068EA-CF2A-4CDC-9EA5-EC001BE98AAC}">
      <dgm:prSet/>
      <dgm:spPr/>
      <dgm:t>
        <a:bodyPr/>
        <a:lstStyle/>
        <a:p>
          <a:endParaRPr lang="es-EC"/>
        </a:p>
      </dgm:t>
    </dgm:pt>
    <dgm:pt modelId="{9D5A4CCF-3F61-410E-97A5-EC628567E6B0}">
      <dgm:prSet phldrT="[Texto]"/>
      <dgm:spPr/>
      <dgm:t>
        <a:bodyPr/>
        <a:lstStyle/>
        <a:p>
          <a:r>
            <a:rPr lang="es-EC" dirty="0" smtClean="0"/>
            <a:t> Yunguilla es la iniciativa que más se acerca al modelo de desarrollo económico. Puede avanzar por si sola. Su fortaleza es su sistema de encadenamiento productivo, su segmento de mercado y producto.</a:t>
          </a:r>
          <a:endParaRPr lang="es-EC" dirty="0"/>
        </a:p>
      </dgm:t>
    </dgm:pt>
    <dgm:pt modelId="{05B65974-996B-4A76-837A-9E92A0BBC590}" type="parTrans" cxnId="{1D8D3532-BAE0-4664-857A-DE2E9C9E2580}">
      <dgm:prSet/>
      <dgm:spPr/>
      <dgm:t>
        <a:bodyPr/>
        <a:lstStyle/>
        <a:p>
          <a:endParaRPr lang="es-EC"/>
        </a:p>
      </dgm:t>
    </dgm:pt>
    <dgm:pt modelId="{36785241-4949-4FA5-BF23-48934FB67975}" type="sibTrans" cxnId="{1D8D3532-BAE0-4664-857A-DE2E9C9E2580}">
      <dgm:prSet/>
      <dgm:spPr/>
      <dgm:t>
        <a:bodyPr/>
        <a:lstStyle/>
        <a:p>
          <a:endParaRPr lang="es-EC"/>
        </a:p>
      </dgm:t>
    </dgm:pt>
    <dgm:pt modelId="{5D37836D-9FD0-4490-9EEA-8ADB664F42E0}">
      <dgm:prSet phldrT="[Texto]"/>
      <dgm:spPr/>
      <dgm:t>
        <a:bodyPr/>
        <a:lstStyle/>
        <a:p>
          <a:r>
            <a:rPr lang="es-EC" dirty="0" smtClean="0"/>
            <a:t>Isla corazón es una iniciativa en crecimiento. Requiere apoyo. Su fortaleza es su producto. Tiene por amenazas división interna y entorno político.</a:t>
          </a:r>
          <a:endParaRPr lang="es-EC" dirty="0"/>
        </a:p>
      </dgm:t>
    </dgm:pt>
    <dgm:pt modelId="{944EF1C6-4C36-458B-AA6F-2B015E07405F}" type="parTrans" cxnId="{844FFF58-CE46-4DC4-AD24-97A70B268DB4}">
      <dgm:prSet/>
      <dgm:spPr/>
      <dgm:t>
        <a:bodyPr/>
        <a:lstStyle/>
        <a:p>
          <a:endParaRPr lang="es-EC"/>
        </a:p>
      </dgm:t>
    </dgm:pt>
    <dgm:pt modelId="{2D23A763-DBCD-462D-854C-4D56618AB04C}" type="sibTrans" cxnId="{844FFF58-CE46-4DC4-AD24-97A70B268DB4}">
      <dgm:prSet/>
      <dgm:spPr/>
      <dgm:t>
        <a:bodyPr/>
        <a:lstStyle/>
        <a:p>
          <a:endParaRPr lang="es-EC"/>
        </a:p>
      </dgm:t>
    </dgm:pt>
    <dgm:pt modelId="{F77831BE-78AC-4760-B513-CBE93DAFAB5C}">
      <dgm:prSet phldrT="[Texto]"/>
      <dgm:spPr/>
      <dgm:t>
        <a:bodyPr/>
        <a:lstStyle/>
        <a:p>
          <a:r>
            <a:rPr lang="es-EC" dirty="0" smtClean="0">
              <a:latin typeface="Calibri" pitchFamily="34" charset="0"/>
            </a:rPr>
            <a:t>Pital es la iniciativa de menor desarrollo. No es sostenible. Sus debilidades están en su organización interna, compromiso y competitividad.</a:t>
          </a:r>
          <a:endParaRPr lang="es-EC" dirty="0"/>
        </a:p>
      </dgm:t>
    </dgm:pt>
    <dgm:pt modelId="{F176F5EC-06FB-4C71-9A19-448B8B614083}" type="parTrans" cxnId="{5FB4EED5-A2F3-4BAF-815B-B68DE6584B9A}">
      <dgm:prSet/>
      <dgm:spPr/>
      <dgm:t>
        <a:bodyPr/>
        <a:lstStyle/>
        <a:p>
          <a:endParaRPr lang="es-EC"/>
        </a:p>
      </dgm:t>
    </dgm:pt>
    <dgm:pt modelId="{D3EE3516-E1D9-4809-9022-6A784BBD1686}" type="sibTrans" cxnId="{5FB4EED5-A2F3-4BAF-815B-B68DE6584B9A}">
      <dgm:prSet/>
      <dgm:spPr/>
      <dgm:t>
        <a:bodyPr/>
        <a:lstStyle/>
        <a:p>
          <a:endParaRPr lang="es-EC"/>
        </a:p>
      </dgm:t>
    </dgm:pt>
    <dgm:pt modelId="{C5F7ACD2-091C-4B2A-9BA6-FF6C642FB8F3}" type="pres">
      <dgm:prSet presAssocID="{08BCC015-90D4-4F17-AA88-2E830AAD43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65FF6AB-CBEC-4E56-8612-38630D1642D4}" type="pres">
      <dgm:prSet presAssocID="{235D4308-3DD2-4288-BCD5-F43D9BC740D6}" presName="linNode" presStyleCnt="0"/>
      <dgm:spPr/>
    </dgm:pt>
    <dgm:pt modelId="{E2E8BD79-1B00-4180-943A-8FB2EF72F515}" type="pres">
      <dgm:prSet presAssocID="{235D4308-3DD2-4288-BCD5-F43D9BC740D6}" presName="parentText" presStyleLbl="node1" presStyleIdx="0" presStyleCnt="2" custScaleX="78571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FFFD9AD-773E-4731-BAAA-DD1F10F3FA4F}" type="pres">
      <dgm:prSet presAssocID="{235D4308-3DD2-4288-BCD5-F43D9BC740D6}" presName="descendantText" presStyleLbl="alignAccFollowNode1" presStyleIdx="0" presStyleCnt="2" custLinFactNeighborX="575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F60C25E-53E9-4308-88B9-6AE34A640656}" type="pres">
      <dgm:prSet presAssocID="{023AF9F5-5911-41DD-A460-E9B58823760A}" presName="sp" presStyleCnt="0"/>
      <dgm:spPr/>
    </dgm:pt>
    <dgm:pt modelId="{D634DFD8-0B31-445C-95EB-2876236B9F22}" type="pres">
      <dgm:prSet presAssocID="{48442BD6-3231-45FE-9D60-0E7ED6EF9092}" presName="linNode" presStyleCnt="0"/>
      <dgm:spPr/>
    </dgm:pt>
    <dgm:pt modelId="{3A171138-FDDC-4CC3-9DED-1138F51D952E}" type="pres">
      <dgm:prSet presAssocID="{48442BD6-3231-45FE-9D60-0E7ED6EF9092}" presName="parentText" presStyleLbl="node1" presStyleIdx="1" presStyleCnt="2" custScaleX="78571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1165336-0FDB-449E-9F87-38205CB314CC}" type="pres">
      <dgm:prSet presAssocID="{48442BD6-3231-45FE-9D60-0E7ED6EF9092}" presName="descendantText" presStyleLbl="alignAccFollowNode1" presStyleIdx="1" presStyleCnt="2" custScaleY="131283" custLinFactNeighborX="575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26A3D59F-50EE-4561-B3C4-6113F71C1114}" srcId="{235D4308-3DD2-4288-BCD5-F43D9BC740D6}" destId="{DCA04665-A525-44A0-8698-4A809B396AB3}" srcOrd="0" destOrd="0" parTransId="{C17B74F1-F6AC-4DBB-B86A-3AE6A8BE8DEA}" sibTransId="{8EC351F0-98C0-434D-805B-E663629CBBF6}"/>
    <dgm:cxn modelId="{A6D30642-132A-4303-9AE3-313BB0CB7B24}" type="presOf" srcId="{08BCC015-90D4-4F17-AA88-2E830AAD4305}" destId="{C5F7ACD2-091C-4B2A-9BA6-FF6C642FB8F3}" srcOrd="0" destOrd="0" presId="urn:microsoft.com/office/officeart/2005/8/layout/vList5"/>
    <dgm:cxn modelId="{E7D8FF62-09C6-4513-8170-5BEC16E7BB1D}" type="presOf" srcId="{9D5A4CCF-3F61-410E-97A5-EC628567E6B0}" destId="{41165336-0FDB-449E-9F87-38205CB314CC}" srcOrd="0" destOrd="1" presId="urn:microsoft.com/office/officeart/2005/8/layout/vList5"/>
    <dgm:cxn modelId="{86CD84F1-EA63-42C7-A632-756C9074873F}" srcId="{08BCC015-90D4-4F17-AA88-2E830AAD4305}" destId="{235D4308-3DD2-4288-BCD5-F43D9BC740D6}" srcOrd="0" destOrd="0" parTransId="{37E03908-89F9-4168-AC90-7A991772EEDB}" sibTransId="{023AF9F5-5911-41DD-A460-E9B58823760A}"/>
    <dgm:cxn modelId="{5FB4EED5-A2F3-4BAF-815B-B68DE6584B9A}" srcId="{48442BD6-3231-45FE-9D60-0E7ED6EF9092}" destId="{F77831BE-78AC-4760-B513-CBE93DAFAB5C}" srcOrd="3" destOrd="0" parTransId="{F176F5EC-06FB-4C71-9A19-448B8B614083}" sibTransId="{D3EE3516-E1D9-4809-9022-6A784BBD1686}"/>
    <dgm:cxn modelId="{1D8D3532-BAE0-4664-857A-DE2E9C9E2580}" srcId="{48442BD6-3231-45FE-9D60-0E7ED6EF9092}" destId="{9D5A4CCF-3F61-410E-97A5-EC628567E6B0}" srcOrd="1" destOrd="0" parTransId="{05B65974-996B-4A76-837A-9E92A0BBC590}" sibTransId="{36785241-4949-4FA5-BF23-48934FB67975}"/>
    <dgm:cxn modelId="{2AE9584E-09C2-4E82-98AE-980539620A93}" type="presOf" srcId="{235D4308-3DD2-4288-BCD5-F43D9BC740D6}" destId="{E2E8BD79-1B00-4180-943A-8FB2EF72F515}" srcOrd="0" destOrd="0" presId="urn:microsoft.com/office/officeart/2005/8/layout/vList5"/>
    <dgm:cxn modelId="{A9677B29-77E3-4433-9B30-2DCEED66B6DF}" type="presOf" srcId="{DCA04665-A525-44A0-8698-4A809B396AB3}" destId="{AFFFD9AD-773E-4731-BAAA-DD1F10F3FA4F}" srcOrd="0" destOrd="0" presId="urn:microsoft.com/office/officeart/2005/8/layout/vList5"/>
    <dgm:cxn modelId="{EF8F6401-3A55-45BA-A3DF-8FACA8DE864A}" type="presOf" srcId="{19599233-C9F6-4484-92D4-B314900CD79D}" destId="{41165336-0FDB-449E-9F87-38205CB314CC}" srcOrd="0" destOrd="0" presId="urn:microsoft.com/office/officeart/2005/8/layout/vList5"/>
    <dgm:cxn modelId="{65CCFA54-DD51-4F64-A03F-3381F406326A}" srcId="{08BCC015-90D4-4F17-AA88-2E830AAD4305}" destId="{48442BD6-3231-45FE-9D60-0E7ED6EF9092}" srcOrd="1" destOrd="0" parTransId="{0F533863-A37C-4CC1-879D-83CE2007B3FE}" sibTransId="{330C40BD-FAC9-470A-95D7-D18C06B003D2}"/>
    <dgm:cxn modelId="{A14068EA-CF2A-4CDC-9EA5-EC001BE98AAC}" srcId="{48442BD6-3231-45FE-9D60-0E7ED6EF9092}" destId="{19599233-C9F6-4484-92D4-B314900CD79D}" srcOrd="0" destOrd="0" parTransId="{23EBD0A1-7C3B-448A-8903-14ADE272C9BA}" sibTransId="{875FE36E-60AF-4807-B9C5-9B0C05FF068C}"/>
    <dgm:cxn modelId="{D54BE6D8-017E-4C12-9903-C4884C0F74A4}" type="presOf" srcId="{5D37836D-9FD0-4490-9EEA-8ADB664F42E0}" destId="{41165336-0FDB-449E-9F87-38205CB314CC}" srcOrd="0" destOrd="2" presId="urn:microsoft.com/office/officeart/2005/8/layout/vList5"/>
    <dgm:cxn modelId="{C1C67E64-FBE0-4C3E-AD48-338D399510A2}" type="presOf" srcId="{48442BD6-3231-45FE-9D60-0E7ED6EF9092}" destId="{3A171138-FDDC-4CC3-9DED-1138F51D952E}" srcOrd="0" destOrd="0" presId="urn:microsoft.com/office/officeart/2005/8/layout/vList5"/>
    <dgm:cxn modelId="{81C1DDA2-539A-46B5-B76C-8A50D3DC2D6C}" type="presOf" srcId="{F77831BE-78AC-4760-B513-CBE93DAFAB5C}" destId="{41165336-0FDB-449E-9F87-38205CB314CC}" srcOrd="0" destOrd="3" presId="urn:microsoft.com/office/officeart/2005/8/layout/vList5"/>
    <dgm:cxn modelId="{844FFF58-CE46-4DC4-AD24-97A70B268DB4}" srcId="{48442BD6-3231-45FE-9D60-0E7ED6EF9092}" destId="{5D37836D-9FD0-4490-9EEA-8ADB664F42E0}" srcOrd="2" destOrd="0" parTransId="{944EF1C6-4C36-458B-AA6F-2B015E07405F}" sibTransId="{2D23A763-DBCD-462D-854C-4D56618AB04C}"/>
    <dgm:cxn modelId="{BAAD0894-5B59-4CBF-9A0C-4026C9B22E67}" type="presParOf" srcId="{C5F7ACD2-091C-4B2A-9BA6-FF6C642FB8F3}" destId="{365FF6AB-CBEC-4E56-8612-38630D1642D4}" srcOrd="0" destOrd="0" presId="urn:microsoft.com/office/officeart/2005/8/layout/vList5"/>
    <dgm:cxn modelId="{EBD89731-E0B6-4132-9FC6-583463874CBB}" type="presParOf" srcId="{365FF6AB-CBEC-4E56-8612-38630D1642D4}" destId="{E2E8BD79-1B00-4180-943A-8FB2EF72F515}" srcOrd="0" destOrd="0" presId="urn:microsoft.com/office/officeart/2005/8/layout/vList5"/>
    <dgm:cxn modelId="{63202DF3-7FF9-43B1-B0EA-E9305668E9F2}" type="presParOf" srcId="{365FF6AB-CBEC-4E56-8612-38630D1642D4}" destId="{AFFFD9AD-773E-4731-BAAA-DD1F10F3FA4F}" srcOrd="1" destOrd="0" presId="urn:microsoft.com/office/officeart/2005/8/layout/vList5"/>
    <dgm:cxn modelId="{66C0CE61-26D1-4894-8663-90AAF67B37E3}" type="presParOf" srcId="{C5F7ACD2-091C-4B2A-9BA6-FF6C642FB8F3}" destId="{0F60C25E-53E9-4308-88B9-6AE34A640656}" srcOrd="1" destOrd="0" presId="urn:microsoft.com/office/officeart/2005/8/layout/vList5"/>
    <dgm:cxn modelId="{CCE70BDE-BF43-4B6A-9477-50C9DB27B60A}" type="presParOf" srcId="{C5F7ACD2-091C-4B2A-9BA6-FF6C642FB8F3}" destId="{D634DFD8-0B31-445C-95EB-2876236B9F22}" srcOrd="2" destOrd="0" presId="urn:microsoft.com/office/officeart/2005/8/layout/vList5"/>
    <dgm:cxn modelId="{309CE5FA-FC37-4529-93E6-8251E4336364}" type="presParOf" srcId="{D634DFD8-0B31-445C-95EB-2876236B9F22}" destId="{3A171138-FDDC-4CC3-9DED-1138F51D952E}" srcOrd="0" destOrd="0" presId="urn:microsoft.com/office/officeart/2005/8/layout/vList5"/>
    <dgm:cxn modelId="{793AED85-31BF-4236-B25E-867F78302909}" type="presParOf" srcId="{D634DFD8-0B31-445C-95EB-2876236B9F22}" destId="{41165336-0FDB-449E-9F87-38205CB314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56802D-0905-4BF2-91D5-C3B540305A76}">
      <dsp:nvSpPr>
        <dsp:cNvPr id="0" name=""/>
        <dsp:cNvSpPr/>
      </dsp:nvSpPr>
      <dsp:spPr>
        <a:xfrm>
          <a:off x="0" y="2984"/>
          <a:ext cx="9132158" cy="1427922"/>
        </a:xfrm>
        <a:prstGeom prst="roundRect">
          <a:avLst>
            <a:gd name="adj" fmla="val 10000"/>
          </a:avLst>
        </a:prstGeom>
        <a:solidFill>
          <a:srgbClr val="000B2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Unidades de análisis</a:t>
          </a:r>
          <a:endParaRPr lang="es-EC" sz="2000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2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</a:t>
          </a: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Efectos que fueron producidos desde el proyecto a  partir de bienes y servicios entregados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Efectos del proyecto en los actores especialmente mujeres y jóvenes.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1969223" y="2984"/>
        <a:ext cx="7162934" cy="1427922"/>
      </dsp:txXfrm>
    </dsp:sp>
    <dsp:sp modelId="{6D6A8019-B2A5-411A-AFA3-E1AC21864ED9}">
      <dsp:nvSpPr>
        <dsp:cNvPr id="0" name=""/>
        <dsp:cNvSpPr/>
      </dsp:nvSpPr>
      <dsp:spPr>
        <a:xfrm>
          <a:off x="388556" y="142792"/>
          <a:ext cx="1334902" cy="1142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9973B-BBF4-418A-B76B-2D75850E1E5B}">
      <dsp:nvSpPr>
        <dsp:cNvPr id="0" name=""/>
        <dsp:cNvSpPr/>
      </dsp:nvSpPr>
      <dsp:spPr>
        <a:xfrm>
          <a:off x="0" y="1573699"/>
          <a:ext cx="9132158" cy="1427922"/>
        </a:xfrm>
        <a:prstGeom prst="roundRect">
          <a:avLst>
            <a:gd name="adj" fmla="val 10000"/>
          </a:avLst>
        </a:prstGeom>
        <a:solidFill>
          <a:srgbClr val="000B2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Definición guía</a:t>
          </a:r>
          <a:endParaRPr lang="es-EC" sz="2000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Efecto: “valor positivo o negativo que se produce en los participantes a partir del uso de recursos (bienes o servicios) que el proyecto entrega”.</a:t>
          </a:r>
          <a:endParaRPr lang="es-EC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1969223" y="1573699"/>
        <a:ext cx="7162934" cy="1427922"/>
      </dsp:txXfrm>
    </dsp:sp>
    <dsp:sp modelId="{6E42E530-E8A6-4793-A474-534155B79E72}">
      <dsp:nvSpPr>
        <dsp:cNvPr id="0" name=""/>
        <dsp:cNvSpPr/>
      </dsp:nvSpPr>
      <dsp:spPr>
        <a:xfrm>
          <a:off x="388556" y="1713507"/>
          <a:ext cx="1334902" cy="1142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42E471-5453-4E4D-9CED-B560F54E0953}">
      <dsp:nvSpPr>
        <dsp:cNvPr id="0" name=""/>
        <dsp:cNvSpPr/>
      </dsp:nvSpPr>
      <dsp:spPr>
        <a:xfrm>
          <a:off x="0" y="3144414"/>
          <a:ext cx="9132158" cy="1427922"/>
        </a:xfrm>
        <a:prstGeom prst="roundRect">
          <a:avLst>
            <a:gd name="adj" fmla="val 10000"/>
          </a:avLst>
        </a:prstGeom>
        <a:solidFill>
          <a:srgbClr val="000B2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Técnicas</a:t>
          </a:r>
          <a:endParaRPr lang="es-EC" sz="2000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Entrevistas </a:t>
          </a:r>
          <a:r>
            <a:rPr lang="es-EC" sz="1400" i="1" kern="1200" dirty="0" err="1" smtClean="0">
              <a:solidFill>
                <a:schemeClr val="accent1">
                  <a:lumMod val="40000"/>
                  <a:lumOff val="60000"/>
                </a:schemeClr>
              </a:solidFill>
            </a:rPr>
            <a:t>semi</a:t>
          </a: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estructuradas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Focus </a:t>
          </a:r>
          <a:r>
            <a:rPr lang="es-EC" sz="1400" i="1" kern="1200" dirty="0" err="1" smtClean="0">
              <a:solidFill>
                <a:schemeClr val="accent1">
                  <a:lumMod val="40000"/>
                  <a:lumOff val="60000"/>
                </a:schemeClr>
              </a:solidFill>
            </a:rPr>
            <a:t>Group</a:t>
          </a: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Encuestas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Visitas de observación participante</a:t>
          </a:r>
          <a:endParaRPr lang="es-EC" sz="14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1969223" y="3144414"/>
        <a:ext cx="7162934" cy="1427922"/>
      </dsp:txXfrm>
    </dsp:sp>
    <dsp:sp modelId="{D79FED52-DA86-4B61-93A8-F8A9E0F9CF52}">
      <dsp:nvSpPr>
        <dsp:cNvPr id="0" name=""/>
        <dsp:cNvSpPr/>
      </dsp:nvSpPr>
      <dsp:spPr>
        <a:xfrm>
          <a:off x="365279" y="3284222"/>
          <a:ext cx="1381458" cy="1142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AD9E3-1BC4-4D7F-B319-51EC406548A3}">
      <dsp:nvSpPr>
        <dsp:cNvPr id="0" name=""/>
        <dsp:cNvSpPr/>
      </dsp:nvSpPr>
      <dsp:spPr>
        <a:xfrm>
          <a:off x="0" y="4680888"/>
          <a:ext cx="9132158" cy="1427922"/>
        </a:xfrm>
        <a:prstGeom prst="roundRect">
          <a:avLst>
            <a:gd name="adj" fmla="val 10000"/>
          </a:avLst>
        </a:prstGeom>
        <a:solidFill>
          <a:srgbClr val="000B2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Enfoque para la recolección de datos</a:t>
          </a:r>
          <a:endParaRPr lang="es-EC" sz="2000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2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Reconstruir el proceso vivido a partir de la experiencia de actores.</a:t>
          </a:r>
          <a:endParaRPr lang="es-EC" sz="12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2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 Indagar efectos en lo personal y en los niveles de jóvenes y mujeres</a:t>
          </a:r>
          <a:endParaRPr lang="es-EC" sz="12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200" i="1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Identificar niveles de desarrollo y perspectiva de sostenibilidad de las iniciativas</a:t>
          </a:r>
          <a:endParaRPr lang="es-EC" sz="1200" i="1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1969223" y="4680888"/>
        <a:ext cx="7162934" cy="1427922"/>
      </dsp:txXfrm>
    </dsp:sp>
    <dsp:sp modelId="{F160CF40-C90E-45D0-9DE4-E0820E7E362F}">
      <dsp:nvSpPr>
        <dsp:cNvPr id="0" name=""/>
        <dsp:cNvSpPr/>
      </dsp:nvSpPr>
      <dsp:spPr>
        <a:xfrm>
          <a:off x="367032" y="4854937"/>
          <a:ext cx="1377951" cy="11423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5E29CC-CA5A-49BE-AD90-A694C0C70F7D}">
      <dsp:nvSpPr>
        <dsp:cNvPr id="0" name=""/>
        <dsp:cNvSpPr/>
      </dsp:nvSpPr>
      <dsp:spPr>
        <a:xfrm>
          <a:off x="238722" y="0"/>
          <a:ext cx="2153855" cy="1196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smtClean="0">
              <a:latin typeface="Arial Narrow" pitchFamily="34" charset="0"/>
            </a:rPr>
            <a:t>Capacitación</a:t>
          </a:r>
          <a:endParaRPr lang="es-EC" sz="2000" kern="1200" dirty="0">
            <a:latin typeface="Arial Narrow" pitchFamily="34" charset="0"/>
          </a:endParaRPr>
        </a:p>
      </dsp:txBody>
      <dsp:txXfrm>
        <a:off x="238722" y="0"/>
        <a:ext cx="2153855" cy="1196586"/>
      </dsp:txXfrm>
    </dsp:sp>
    <dsp:sp modelId="{F905193C-22D9-4844-8659-92775229328E}">
      <dsp:nvSpPr>
        <dsp:cNvPr id="0" name=""/>
        <dsp:cNvSpPr/>
      </dsp:nvSpPr>
      <dsp:spPr>
        <a:xfrm rot="5400000">
          <a:off x="1091290" y="1226501"/>
          <a:ext cx="448719" cy="53846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800" kern="1200">
            <a:solidFill>
              <a:schemeClr val="tx1"/>
            </a:solidFill>
            <a:latin typeface="Arial Narrow" pitchFamily="34" charset="0"/>
          </a:endParaRPr>
        </a:p>
      </dsp:txBody>
      <dsp:txXfrm rot="5400000">
        <a:off x="1091290" y="1226501"/>
        <a:ext cx="448719" cy="538463"/>
      </dsp:txXfrm>
    </dsp:sp>
    <dsp:sp modelId="{FFABA11A-E095-4108-B71C-3C1F2D98BFA7}">
      <dsp:nvSpPr>
        <dsp:cNvPr id="0" name=""/>
        <dsp:cNvSpPr/>
      </dsp:nvSpPr>
      <dsp:spPr>
        <a:xfrm>
          <a:off x="238722" y="1794879"/>
          <a:ext cx="2153855" cy="1196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800" kern="1200" smtClean="0">
              <a:latin typeface="Arial Narrow" pitchFamily="34" charset="0"/>
            </a:rPr>
            <a:t>Difusión</a:t>
          </a:r>
          <a:endParaRPr lang="es-EC" sz="1800" kern="1200" dirty="0">
            <a:latin typeface="Arial Narrow" pitchFamily="34" charset="0"/>
          </a:endParaRPr>
        </a:p>
      </dsp:txBody>
      <dsp:txXfrm>
        <a:off x="238722" y="1794879"/>
        <a:ext cx="2153855" cy="1196586"/>
      </dsp:txXfrm>
    </dsp:sp>
    <dsp:sp modelId="{5883ED2A-14B9-4EE8-930E-15460AFC2D13}">
      <dsp:nvSpPr>
        <dsp:cNvPr id="0" name=""/>
        <dsp:cNvSpPr/>
      </dsp:nvSpPr>
      <dsp:spPr>
        <a:xfrm rot="5400000">
          <a:off x="1091290" y="3021380"/>
          <a:ext cx="448719" cy="53846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800" kern="1200">
            <a:solidFill>
              <a:schemeClr val="tx1"/>
            </a:solidFill>
            <a:latin typeface="Arial Narrow" pitchFamily="34" charset="0"/>
          </a:endParaRPr>
        </a:p>
      </dsp:txBody>
      <dsp:txXfrm rot="5400000">
        <a:off x="1091290" y="3021380"/>
        <a:ext cx="448719" cy="538463"/>
      </dsp:txXfrm>
    </dsp:sp>
    <dsp:sp modelId="{EFC64CE9-D494-4CA7-AC2A-91168513ADEF}">
      <dsp:nvSpPr>
        <dsp:cNvPr id="0" name=""/>
        <dsp:cNvSpPr/>
      </dsp:nvSpPr>
      <dsp:spPr>
        <a:xfrm>
          <a:off x="238722" y="3589759"/>
          <a:ext cx="2153855" cy="1196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800" kern="1200" smtClean="0">
              <a:latin typeface="Arial Narrow" pitchFamily="34" charset="0"/>
            </a:rPr>
            <a:t>Inversión</a:t>
          </a:r>
          <a:endParaRPr lang="es-EC" sz="1800" kern="1200" dirty="0">
            <a:latin typeface="Arial Narrow" pitchFamily="34" charset="0"/>
          </a:endParaRPr>
        </a:p>
      </dsp:txBody>
      <dsp:txXfrm>
        <a:off x="238722" y="3589759"/>
        <a:ext cx="2153855" cy="119658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B32E00-757E-4968-B8D3-CC4DE97111B3}">
      <dsp:nvSpPr>
        <dsp:cNvPr id="0" name=""/>
        <dsp:cNvSpPr/>
      </dsp:nvSpPr>
      <dsp:spPr>
        <a:xfrm>
          <a:off x="0" y="0"/>
          <a:ext cx="3559992" cy="1714512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27D7C38-A872-4319-9B6F-DD4940004799}">
      <dsp:nvSpPr>
        <dsp:cNvPr id="0" name=""/>
        <dsp:cNvSpPr/>
      </dsp:nvSpPr>
      <dsp:spPr>
        <a:xfrm>
          <a:off x="370" y="514353"/>
          <a:ext cx="1100662" cy="6858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 Narrow" pitchFamily="34" charset="0"/>
            </a:rPr>
            <a:t>Herramientas de gestión </a:t>
          </a:r>
          <a:endParaRPr lang="es-EC" sz="1800" kern="1200" dirty="0">
            <a:latin typeface="Arial Narrow" pitchFamily="34" charset="0"/>
          </a:endParaRPr>
        </a:p>
      </dsp:txBody>
      <dsp:txXfrm>
        <a:off x="370" y="514353"/>
        <a:ext cx="1100662" cy="685804"/>
      </dsp:txXfrm>
    </dsp:sp>
    <dsp:sp modelId="{728CED9B-2621-4055-A09D-7DBB6989DA16}">
      <dsp:nvSpPr>
        <dsp:cNvPr id="0" name=""/>
        <dsp:cNvSpPr/>
      </dsp:nvSpPr>
      <dsp:spPr>
        <a:xfrm>
          <a:off x="1229665" y="514353"/>
          <a:ext cx="1100662" cy="6858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 Narrow" pitchFamily="34" charset="0"/>
            </a:rPr>
            <a:t>Capacitación a  funcionarios</a:t>
          </a:r>
          <a:endParaRPr lang="es-EC" sz="1400" kern="1200" dirty="0">
            <a:latin typeface="Arial Narrow" pitchFamily="34" charset="0"/>
          </a:endParaRPr>
        </a:p>
      </dsp:txBody>
      <dsp:txXfrm>
        <a:off x="1229665" y="514353"/>
        <a:ext cx="1100662" cy="685804"/>
      </dsp:txXfrm>
    </dsp:sp>
    <dsp:sp modelId="{E3941A64-0224-40A9-8DAD-EAF6652257B1}">
      <dsp:nvSpPr>
        <dsp:cNvPr id="0" name=""/>
        <dsp:cNvSpPr/>
      </dsp:nvSpPr>
      <dsp:spPr>
        <a:xfrm>
          <a:off x="2458961" y="514353"/>
          <a:ext cx="1100662" cy="6858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 Narrow" pitchFamily="34" charset="0"/>
            </a:rPr>
            <a:t>Capacitación en técnicas de guianza</a:t>
          </a:r>
          <a:endParaRPr lang="es-EC" sz="1400" kern="1200" dirty="0">
            <a:latin typeface="Arial Narrow" pitchFamily="34" charset="0"/>
          </a:endParaRPr>
        </a:p>
      </dsp:txBody>
      <dsp:txXfrm>
        <a:off x="2458961" y="514353"/>
        <a:ext cx="1100662" cy="68580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B32E00-757E-4968-B8D3-CC4DE97111B3}">
      <dsp:nvSpPr>
        <dsp:cNvPr id="0" name=""/>
        <dsp:cNvSpPr/>
      </dsp:nvSpPr>
      <dsp:spPr>
        <a:xfrm>
          <a:off x="0" y="0"/>
          <a:ext cx="3405209" cy="167481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27D7C38-A872-4319-9B6F-DD4940004799}">
      <dsp:nvSpPr>
        <dsp:cNvPr id="0" name=""/>
        <dsp:cNvSpPr/>
      </dsp:nvSpPr>
      <dsp:spPr>
        <a:xfrm>
          <a:off x="0" y="497204"/>
          <a:ext cx="1220787" cy="669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0" kern="1200" dirty="0" smtClean="0">
              <a:latin typeface="Arial Narrow" pitchFamily="34" charset="0"/>
            </a:rPr>
            <a:t>Páginas web</a:t>
          </a:r>
          <a:endParaRPr lang="es-EC" sz="2000" b="0" kern="1200" dirty="0">
            <a:latin typeface="Arial Narrow" pitchFamily="34" charset="0"/>
          </a:endParaRPr>
        </a:p>
      </dsp:txBody>
      <dsp:txXfrm>
        <a:off x="0" y="497204"/>
        <a:ext cx="1220787" cy="669924"/>
      </dsp:txXfrm>
    </dsp:sp>
    <dsp:sp modelId="{742908C6-0EFE-460F-800B-814FEB459DD2}">
      <dsp:nvSpPr>
        <dsp:cNvPr id="0" name=""/>
        <dsp:cNvSpPr/>
      </dsp:nvSpPr>
      <dsp:spPr>
        <a:xfrm>
          <a:off x="1367868" y="502443"/>
          <a:ext cx="945131" cy="669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0" kern="1200" dirty="0" smtClean="0">
              <a:latin typeface="Arial Narrow" pitchFamily="34" charset="0"/>
            </a:rPr>
            <a:t>Producción de materiales</a:t>
          </a:r>
          <a:endParaRPr lang="es-EC" sz="1400" b="0" kern="1200" dirty="0">
            <a:latin typeface="Arial Narrow" pitchFamily="34" charset="0"/>
          </a:endParaRPr>
        </a:p>
      </dsp:txBody>
      <dsp:txXfrm>
        <a:off x="1367868" y="502443"/>
        <a:ext cx="945131" cy="669924"/>
      </dsp:txXfrm>
    </dsp:sp>
    <dsp:sp modelId="{A5198A4A-FF75-4EE7-BEEB-0523D6D6A5DB}">
      <dsp:nvSpPr>
        <dsp:cNvPr id="0" name=""/>
        <dsp:cNvSpPr/>
      </dsp:nvSpPr>
      <dsp:spPr>
        <a:xfrm>
          <a:off x="2459815" y="502443"/>
          <a:ext cx="945131" cy="669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0" kern="1200" dirty="0" smtClean="0">
              <a:latin typeface="Arial Narrow" pitchFamily="34" charset="0"/>
            </a:rPr>
            <a:t>Ferias</a:t>
          </a:r>
          <a:endParaRPr lang="es-EC" sz="1400" b="0" kern="1200" dirty="0">
            <a:latin typeface="Arial Narrow" pitchFamily="34" charset="0"/>
          </a:endParaRPr>
        </a:p>
      </dsp:txBody>
      <dsp:txXfrm>
        <a:off x="2459815" y="502443"/>
        <a:ext cx="945131" cy="66992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B32E00-757E-4968-B8D3-CC4DE97111B3}">
      <dsp:nvSpPr>
        <dsp:cNvPr id="0" name=""/>
        <dsp:cNvSpPr/>
      </dsp:nvSpPr>
      <dsp:spPr>
        <a:xfrm>
          <a:off x="0" y="0"/>
          <a:ext cx="3637383" cy="167481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27D7C38-A872-4319-9B6F-DD4940004799}">
      <dsp:nvSpPr>
        <dsp:cNvPr id="0" name=""/>
        <dsp:cNvSpPr/>
      </dsp:nvSpPr>
      <dsp:spPr>
        <a:xfrm>
          <a:off x="452106" y="497204"/>
          <a:ext cx="1409479" cy="669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0" kern="1200" dirty="0" smtClean="0">
              <a:latin typeface="Arial Narrow" pitchFamily="34" charset="0"/>
            </a:rPr>
            <a:t>Crédito</a:t>
          </a:r>
          <a:endParaRPr lang="es-EC" sz="2000" b="0" kern="1200" dirty="0">
            <a:latin typeface="Arial Narrow" pitchFamily="34" charset="0"/>
          </a:endParaRPr>
        </a:p>
      </dsp:txBody>
      <dsp:txXfrm>
        <a:off x="452106" y="497204"/>
        <a:ext cx="1409479" cy="669924"/>
      </dsp:txXfrm>
    </dsp:sp>
    <dsp:sp modelId="{742908C6-0EFE-460F-800B-814FEB459DD2}">
      <dsp:nvSpPr>
        <dsp:cNvPr id="0" name=""/>
        <dsp:cNvSpPr/>
      </dsp:nvSpPr>
      <dsp:spPr>
        <a:xfrm>
          <a:off x="2068759" y="502443"/>
          <a:ext cx="1091215" cy="669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0" kern="1200" dirty="0" smtClean="0">
              <a:latin typeface="Arial Narrow" pitchFamily="34" charset="0"/>
            </a:rPr>
            <a:t>Entrega de bienes</a:t>
          </a:r>
          <a:endParaRPr lang="es-EC" sz="1400" b="0" kern="1200" dirty="0">
            <a:latin typeface="Arial Narrow" pitchFamily="34" charset="0"/>
          </a:endParaRPr>
        </a:p>
      </dsp:txBody>
      <dsp:txXfrm>
        <a:off x="2068759" y="502443"/>
        <a:ext cx="1091215" cy="66992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FFD9AD-773E-4731-BAAA-DD1F10F3FA4F}">
      <dsp:nvSpPr>
        <dsp:cNvPr id="0" name=""/>
        <dsp:cNvSpPr/>
      </dsp:nvSpPr>
      <dsp:spPr>
        <a:xfrm rot="5400000">
          <a:off x="5381118" y="-1932495"/>
          <a:ext cx="1741289" cy="60427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>
              <a:latin typeface="Calibri" pitchFamily="34" charset="0"/>
            </a:rPr>
            <a:t>No se logra provocar aumentos significativos en términos de ingreso en Isla Corazón y el </a:t>
          </a:r>
          <a:r>
            <a:rPr lang="es-EC" sz="1300" kern="1200" dirty="0" err="1" smtClean="0">
              <a:latin typeface="Calibri" pitchFamily="34" charset="0"/>
            </a:rPr>
            <a:t>Pital</a:t>
          </a:r>
          <a:r>
            <a:rPr lang="es-EC" sz="1300" kern="1200" dirty="0" smtClean="0">
              <a:latin typeface="Calibri" pitchFamily="34" charset="0"/>
            </a:rPr>
            <a:t>. Solo sirve para sostener ingresos 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>
              <a:latin typeface="Calibri" pitchFamily="34" charset="0"/>
            </a:rPr>
            <a:t>Cobertura de beneficiarios directos muy pequeña. Promedio de 10 familias por </a:t>
          </a:r>
          <a:r>
            <a:rPr lang="es-EC" sz="1300" kern="1200" dirty="0" err="1" smtClean="0">
              <a:latin typeface="Calibri" pitchFamily="34" charset="0"/>
            </a:rPr>
            <a:t>inciativa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 Efectos relevantes en preservación de flora y fauna 60 has manglar; 630 has bosque primario y secundario; bosque de amortiguamiento </a:t>
          </a:r>
          <a:r>
            <a:rPr lang="es-EC" sz="1300" kern="1200" dirty="0" err="1" smtClean="0"/>
            <a:t>Machalilla</a:t>
          </a:r>
          <a:r>
            <a:rPr lang="es-EC" sz="1300" kern="1200" dirty="0" smtClean="0"/>
            <a:t>; bosque nublado </a:t>
          </a:r>
          <a:r>
            <a:rPr lang="es-EC" sz="1300" kern="1200" dirty="0" err="1" smtClean="0"/>
            <a:t>Calacalí</a:t>
          </a:r>
          <a:r>
            <a:rPr lang="es-EC" sz="1300" kern="1200" dirty="0" smtClean="0"/>
            <a:t> .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Concienciación comunitaria para la preservación</a:t>
          </a:r>
          <a:endParaRPr lang="es-EC" sz="1300" kern="1200" dirty="0"/>
        </a:p>
      </dsp:txBody>
      <dsp:txXfrm rot="5400000">
        <a:off x="5381118" y="-1932495"/>
        <a:ext cx="1741289" cy="6042702"/>
      </dsp:txXfrm>
    </dsp:sp>
    <dsp:sp modelId="{E2E8BD79-1B00-4180-943A-8FB2EF72F515}">
      <dsp:nvSpPr>
        <dsp:cNvPr id="0" name=""/>
        <dsp:cNvSpPr/>
      </dsp:nvSpPr>
      <dsp:spPr>
        <a:xfrm>
          <a:off x="364187" y="549"/>
          <a:ext cx="2670643" cy="2176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Proyectos de conservación. No de ingresos</a:t>
          </a:r>
          <a:endParaRPr lang="es-EC" sz="2000" kern="1200" dirty="0"/>
        </a:p>
      </dsp:txBody>
      <dsp:txXfrm>
        <a:off x="364187" y="549"/>
        <a:ext cx="2670643" cy="2176611"/>
      </dsp:txXfrm>
    </dsp:sp>
    <dsp:sp modelId="{41165336-0FDB-449E-9F87-38205CB314CC}">
      <dsp:nvSpPr>
        <dsp:cNvPr id="0" name=""/>
        <dsp:cNvSpPr/>
      </dsp:nvSpPr>
      <dsp:spPr>
        <a:xfrm rot="5400000">
          <a:off x="5103004" y="410599"/>
          <a:ext cx="2286016" cy="60368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El crédito aparece como un capital semilla que permite apalancar nuevos recursos para inversión que quintuplica lo entregado.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 Se </a:t>
          </a:r>
          <a:r>
            <a:rPr lang="es-EC" sz="1300" kern="1200" dirty="0" smtClean="0">
              <a:latin typeface="Calibri" pitchFamily="34" charset="0"/>
            </a:rPr>
            <a:t>requiere mejorar procesos de colocación de crédito y acercarlos a la dinámica comunitaria. 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 C</a:t>
          </a:r>
          <a:r>
            <a:rPr lang="es-EC" sz="1300" kern="1200" dirty="0" smtClean="0">
              <a:latin typeface="Calibri" pitchFamily="34" charset="0"/>
            </a:rPr>
            <a:t>rédito e infraestructura tiene como efecto la ampliación de capacidades en relación a cobertura, generación de bienestar, mejora ventajas competitivas e incide en calidad de servicio.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>
              <a:latin typeface="Calibri" pitchFamily="34" charset="0"/>
            </a:rPr>
            <a:t>La creación de espacios físicos incide en la creación de espacios sociales que favorece el intercambio y la participación de actores sociales.</a:t>
          </a:r>
          <a:endParaRPr lang="es-EC" sz="1300" kern="1200" dirty="0"/>
        </a:p>
      </dsp:txBody>
      <dsp:txXfrm rot="5400000">
        <a:off x="5103004" y="410599"/>
        <a:ext cx="2286016" cy="6036801"/>
      </dsp:txXfrm>
    </dsp:sp>
    <dsp:sp modelId="{3A171138-FDDC-4CC3-9DED-1138F51D952E}">
      <dsp:nvSpPr>
        <dsp:cNvPr id="0" name=""/>
        <dsp:cNvSpPr/>
      </dsp:nvSpPr>
      <dsp:spPr>
        <a:xfrm>
          <a:off x="364187" y="2340694"/>
          <a:ext cx="2668035" cy="2176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Dotación de bienes y crédito tiene incidencia directa y rápida</a:t>
          </a:r>
          <a:endParaRPr lang="es-EC" sz="2000" kern="1200" dirty="0"/>
        </a:p>
      </dsp:txBody>
      <dsp:txXfrm>
        <a:off x="364187" y="2340694"/>
        <a:ext cx="2668035" cy="2176611"/>
      </dsp:txXfrm>
    </dsp:sp>
    <dsp:sp modelId="{684FAC93-4971-4659-9133-8F6DB5EB3628}">
      <dsp:nvSpPr>
        <dsp:cNvPr id="0" name=""/>
        <dsp:cNvSpPr/>
      </dsp:nvSpPr>
      <dsp:spPr>
        <a:xfrm rot="5400000">
          <a:off x="5465413" y="2747793"/>
          <a:ext cx="1741289" cy="60427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>
              <a:latin typeface="Calibri" pitchFamily="34" charset="0"/>
            </a:rPr>
            <a:t>La capacitación, incidió en un mejor desempeño al interior de las actividades, cambios positivos de conducta relativos para una  mejor relación con otros; niveles de reconocimiento  social.</a:t>
          </a:r>
          <a:endParaRPr lang="es-EC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>
              <a:latin typeface="Calibri" pitchFamily="34" charset="0"/>
            </a:rPr>
            <a:t>Las herramientas que son efectivamente aplicadas por los participantes son aquellas donde se ponen en juego niveles de conocimiento práctico y se reconocen como útiles al trabajo cotidiano y a la vida diaria. </a:t>
          </a:r>
          <a:endParaRPr lang="es-EC" sz="1300" kern="1200" dirty="0"/>
        </a:p>
      </dsp:txBody>
      <dsp:txXfrm rot="5400000">
        <a:off x="5465413" y="2747793"/>
        <a:ext cx="1741289" cy="6042702"/>
      </dsp:txXfrm>
    </dsp:sp>
    <dsp:sp modelId="{69E7DA4E-121D-4496-8476-B9B61A40DCAC}">
      <dsp:nvSpPr>
        <dsp:cNvPr id="0" name=""/>
        <dsp:cNvSpPr/>
      </dsp:nvSpPr>
      <dsp:spPr>
        <a:xfrm>
          <a:off x="364187" y="4680838"/>
          <a:ext cx="2670643" cy="2176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Efecto titulación como algo relevante</a:t>
          </a:r>
          <a:endParaRPr lang="es-EC" sz="2000" kern="1200" dirty="0"/>
        </a:p>
      </dsp:txBody>
      <dsp:txXfrm>
        <a:off x="364187" y="4680838"/>
        <a:ext cx="2670643" cy="217661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FFD9AD-773E-4731-BAAA-DD1F10F3FA4F}">
      <dsp:nvSpPr>
        <dsp:cNvPr id="0" name=""/>
        <dsp:cNvSpPr/>
      </dsp:nvSpPr>
      <dsp:spPr>
        <a:xfrm rot="5400000">
          <a:off x="5340300" y="-1881739"/>
          <a:ext cx="1822924" cy="60427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kern="1200" dirty="0" smtClean="0">
              <a:latin typeface="Calibri" pitchFamily="34" charset="0"/>
            </a:rPr>
            <a:t>Los factores que permiten distinguir diferencia de niveles tienen como variables el grado de organización interna, el sistema de gestión y análisis de información, el volumen de ingresos y tendencias en el flujo de visitantes, la red de relaciones constituidas, el compromiso comunitario para con el desarrollo de las iniciativas; la infraestructura y bienes.</a:t>
          </a:r>
          <a:endParaRPr lang="es-EC" sz="1400" kern="1200" dirty="0"/>
        </a:p>
      </dsp:txBody>
      <dsp:txXfrm rot="5400000">
        <a:off x="5340300" y="-1881739"/>
        <a:ext cx="1822924" cy="6042702"/>
      </dsp:txXfrm>
    </dsp:sp>
    <dsp:sp modelId="{E2E8BD79-1B00-4180-943A-8FB2EF72F515}">
      <dsp:nvSpPr>
        <dsp:cNvPr id="0" name=""/>
        <dsp:cNvSpPr/>
      </dsp:nvSpPr>
      <dsp:spPr>
        <a:xfrm>
          <a:off x="364187" y="283"/>
          <a:ext cx="2670643" cy="2278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Niveles de proceso de las iniciativas dependen de ciertas variables</a:t>
          </a:r>
          <a:endParaRPr lang="es-EC" sz="2000" kern="1200" dirty="0"/>
        </a:p>
      </dsp:txBody>
      <dsp:txXfrm>
        <a:off x="364187" y="283"/>
        <a:ext cx="2670643" cy="2278655"/>
      </dsp:txXfrm>
    </dsp:sp>
    <dsp:sp modelId="{41165336-0FDB-449E-9F87-38205CB314CC}">
      <dsp:nvSpPr>
        <dsp:cNvPr id="0" name=""/>
        <dsp:cNvSpPr/>
      </dsp:nvSpPr>
      <dsp:spPr>
        <a:xfrm rot="5400000">
          <a:off x="5049417" y="571066"/>
          <a:ext cx="2393190" cy="60368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kern="1200" dirty="0" smtClean="0"/>
            <a:t>Santa Lucía es la iniciativa más desarrollada. Está en capacidad de avanzar sola. Sus fortaleza está en su grado de organización interna y su producto y segmento de mercado. </a:t>
          </a:r>
          <a:endParaRPr lang="es-EC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kern="1200" dirty="0" smtClean="0"/>
            <a:t> Yunguilla es la iniciativa que más se acerca al modelo de desarrollo económico. Puede avanzar por si sola. Su fortaleza es su sistema de encadenamiento productivo, su segmento de mercado y producto.</a:t>
          </a:r>
          <a:endParaRPr lang="es-EC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kern="1200" dirty="0" smtClean="0"/>
            <a:t>Isla corazón es una iniciativa en crecimiento. Requiere apoyo. Su fortaleza es su producto. Tiene por amenazas división interna y entorno político.</a:t>
          </a:r>
          <a:endParaRPr lang="es-EC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400" kern="1200" dirty="0" smtClean="0">
              <a:latin typeface="Calibri" pitchFamily="34" charset="0"/>
            </a:rPr>
            <a:t>Pital es la iniciativa de menor desarrollo. No es sostenible. Sus debilidades están en su organización interna, compromiso y competitividad.</a:t>
          </a:r>
          <a:endParaRPr lang="es-EC" sz="1400" kern="1200" dirty="0"/>
        </a:p>
      </dsp:txBody>
      <dsp:txXfrm rot="5400000">
        <a:off x="5049417" y="571066"/>
        <a:ext cx="2393190" cy="6036801"/>
      </dsp:txXfrm>
    </dsp:sp>
    <dsp:sp modelId="{3A171138-FDDC-4CC3-9DED-1138F51D952E}">
      <dsp:nvSpPr>
        <dsp:cNvPr id="0" name=""/>
        <dsp:cNvSpPr/>
      </dsp:nvSpPr>
      <dsp:spPr>
        <a:xfrm>
          <a:off x="364187" y="2450139"/>
          <a:ext cx="2668035" cy="2278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A niveles de desarrollo distinto distinta sostenibilidad</a:t>
          </a:r>
          <a:endParaRPr lang="es-EC" sz="2000" kern="1200" dirty="0"/>
        </a:p>
      </dsp:txBody>
      <dsp:txXfrm>
        <a:off x="364187" y="2450139"/>
        <a:ext cx="2668035" cy="22786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EE2C52-4994-474D-A490-7D929313C7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C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66"/>
            </a:gs>
            <a:gs pos="50000">
              <a:srgbClr val="3D7AB7"/>
            </a:gs>
            <a:gs pos="100000">
              <a:srgbClr val="0033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2750" y="0"/>
            <a:ext cx="1568450" cy="6856413"/>
          </a:xfrm>
          <a:prstGeom prst="rect">
            <a:avLst/>
          </a:prstGeom>
          <a:gradFill rotWithShape="0">
            <a:gsLst>
              <a:gs pos="0">
                <a:srgbClr val="3D7AB7"/>
              </a:gs>
              <a:gs pos="50000">
                <a:srgbClr val="003366"/>
              </a:gs>
              <a:gs pos="100000">
                <a:srgbClr val="3D7AB7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742950" y="2438400"/>
            <a:ext cx="9161463" cy="76200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50000">
                <a:srgbClr val="3D7AB7"/>
              </a:gs>
              <a:gs pos="100000">
                <a:srgbClr val="0033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3" Type="http://schemas.openxmlformats.org/officeDocument/2006/relationships/diagramLayout" Target="../diagrams/layout2.xml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6"/>
          <p:cNvSpPr txBox="1">
            <a:spLocks noChangeArrowheads="1"/>
          </p:cNvSpPr>
          <p:nvPr/>
        </p:nvSpPr>
        <p:spPr bwMode="auto">
          <a:xfrm>
            <a:off x="704850" y="1412875"/>
            <a:ext cx="7993063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C" b="1">
                <a:solidFill>
                  <a:srgbClr val="FFCC00"/>
                </a:solidFill>
                <a:latin typeface="Tahoma" charset="0"/>
              </a:rPr>
              <a:t>Sistemas de Gestión de Calidad para ONG. Medición de efectos y certificación</a:t>
            </a:r>
            <a:endParaRPr lang="es-EC" b="1">
              <a:solidFill>
                <a:srgbClr val="FF9900"/>
              </a:solidFill>
              <a:latin typeface="Tahoma" charset="0"/>
            </a:endParaRPr>
          </a:p>
        </p:txBody>
      </p:sp>
      <p:sp>
        <p:nvSpPr>
          <p:cNvPr id="4099" name="Text Box 22"/>
          <p:cNvSpPr txBox="1">
            <a:spLocks noChangeArrowheads="1"/>
          </p:cNvSpPr>
          <p:nvPr/>
        </p:nvSpPr>
        <p:spPr bwMode="auto">
          <a:xfrm>
            <a:off x="3873500" y="5373688"/>
            <a:ext cx="2305050" cy="36671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chemeClr val="bg1"/>
                </a:solidFill>
                <a:latin typeface="Tahoma" charset="0"/>
              </a:rPr>
              <a:t>Humberto Salazar</a:t>
            </a:r>
            <a:endParaRPr lang="es-EC" sz="1800" b="1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849313" y="2636838"/>
            <a:ext cx="5032375" cy="64611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1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Sistematización de experiencia  de ESQUEL</a:t>
            </a:r>
            <a:endParaRPr lang="es-EC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4101" name="Text Box 27"/>
          <p:cNvSpPr txBox="1">
            <a:spLocks noChangeArrowheads="1"/>
          </p:cNvSpPr>
          <p:nvPr/>
        </p:nvSpPr>
        <p:spPr bwMode="auto">
          <a:xfrm>
            <a:off x="849313" y="5949950"/>
            <a:ext cx="8351837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sz="1400">
                <a:solidFill>
                  <a:schemeClr val="bg1"/>
                </a:solidFill>
                <a:latin typeface="Tahoma" charset="0"/>
              </a:rPr>
              <a:t>25 de Enero 2011</a:t>
            </a:r>
          </a:p>
        </p:txBody>
      </p:sp>
      <p:pic>
        <p:nvPicPr>
          <p:cNvPr id="4102" name="Picture 31" descr="avbati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2500" y="2492375"/>
            <a:ext cx="2462213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12913" y="2349500"/>
            <a:ext cx="7267575" cy="2676525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/>
            </a:r>
            <a:br>
              <a:rPr lang="es-EC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es-EC" b="1" dirty="0">
                <a:solidFill>
                  <a:schemeClr val="bg1"/>
                </a:solidFill>
                <a:latin typeface="+mn-lt"/>
              </a:rPr>
              <a:t>INFORME DE EVALUACION DE EFECTOS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C" b="1" dirty="0">
              <a:solidFill>
                <a:schemeClr val="bg1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600" b="1" dirty="0">
                <a:solidFill>
                  <a:srgbClr val="FFC000"/>
                </a:solidFill>
                <a:latin typeface="+mn-lt"/>
              </a:rPr>
              <a:t>PROYECTO 40C206</a:t>
            </a:r>
            <a:br>
              <a:rPr lang="es-EC" sz="1600" b="1" dirty="0">
                <a:solidFill>
                  <a:srgbClr val="FFC000"/>
                </a:solidFill>
                <a:latin typeface="+mn-lt"/>
              </a:rPr>
            </a:br>
            <a:r>
              <a:rPr lang="es-EC" sz="1600" b="1" dirty="0">
                <a:solidFill>
                  <a:srgbClr val="FFC000"/>
                </a:solidFill>
                <a:latin typeface="+mn-lt"/>
              </a:rPr>
              <a:t>TURISMO SOSTENIBLE COMO HERRAMIENTA DE DESARROLLO EN TRES LOCALIDADES DEL ECUADOR</a:t>
            </a:r>
            <a:endParaRPr lang="es-EC" sz="1600" dirty="0">
              <a:solidFill>
                <a:srgbClr val="FFC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C" sz="1600" b="1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600" b="1" dirty="0">
                <a:solidFill>
                  <a:srgbClr val="FFC000"/>
                </a:solidFill>
                <a:latin typeface="+mn-lt"/>
              </a:rPr>
              <a:t>PROYECTO 40B707</a:t>
            </a:r>
            <a:endParaRPr lang="es-EC" sz="1600" dirty="0">
              <a:solidFill>
                <a:srgbClr val="FFC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600" b="1" dirty="0">
                <a:solidFill>
                  <a:srgbClr val="FFC000"/>
                </a:solidFill>
                <a:latin typeface="+mn-lt"/>
              </a:rPr>
              <a:t>PROMOCIÓN DEL TURISMO SOSTENIBLE EN EL ECUADOR</a:t>
            </a:r>
            <a:endParaRPr lang="es-EC" sz="1600" dirty="0">
              <a:solidFill>
                <a:srgbClr val="FFC000"/>
              </a:solidFill>
              <a:latin typeface="+mn-lt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7 CuadroTexto"/>
          <p:cNvSpPr txBox="1">
            <a:spLocks noChangeArrowheads="1"/>
          </p:cNvSpPr>
          <p:nvPr/>
        </p:nvSpPr>
        <p:spPr bwMode="auto">
          <a:xfrm rot="-5400000">
            <a:off x="-1639094" y="3269457"/>
            <a:ext cx="4143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Diseño Metodológico</a:t>
            </a:r>
          </a:p>
        </p:txBody>
      </p:sp>
      <p:graphicFrame>
        <p:nvGraphicFramePr>
          <p:cNvPr id="10" name="9 Diagrama"/>
          <p:cNvGraphicFramePr/>
          <p:nvPr/>
        </p:nvGraphicFramePr>
        <p:xfrm>
          <a:off x="773842" y="428604"/>
          <a:ext cx="9132158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619095" y="1071546"/>
          <a:ext cx="26313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Diagrama"/>
          <p:cNvGraphicFramePr/>
          <p:nvPr/>
        </p:nvGraphicFramePr>
        <p:xfrm>
          <a:off x="3250394" y="785794"/>
          <a:ext cx="3559994" cy="1714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3250395" y="2611446"/>
          <a:ext cx="3405211" cy="1674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3317" name="5 CuadroTexto"/>
          <p:cNvSpPr txBox="1">
            <a:spLocks noChangeArrowheads="1"/>
          </p:cNvSpPr>
          <p:nvPr/>
        </p:nvSpPr>
        <p:spPr bwMode="auto">
          <a:xfrm rot="-5400000">
            <a:off x="-984249" y="3341687"/>
            <a:ext cx="31432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EL PROYECTO</a:t>
            </a:r>
          </a:p>
        </p:txBody>
      </p:sp>
      <p:sp>
        <p:nvSpPr>
          <p:cNvPr id="13318" name="7 CuadroTexto"/>
          <p:cNvSpPr txBox="1">
            <a:spLocks noChangeArrowheads="1"/>
          </p:cNvSpPr>
          <p:nvPr/>
        </p:nvSpPr>
        <p:spPr bwMode="auto">
          <a:xfrm>
            <a:off x="309563" y="500063"/>
            <a:ext cx="3405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COMPONENTES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73413" y="487363"/>
            <a:ext cx="3405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dirty="0">
                <a:solidFill>
                  <a:schemeClr val="bg1"/>
                </a:solidFill>
                <a:latin typeface="+mn-lt"/>
              </a:rPr>
              <a:t>Bienes y servicios</a:t>
            </a:r>
          </a:p>
        </p:txBody>
      </p:sp>
      <p:graphicFrame>
        <p:nvGraphicFramePr>
          <p:cNvPr id="11" name="10 Diagrama"/>
          <p:cNvGraphicFramePr/>
          <p:nvPr/>
        </p:nvGraphicFramePr>
        <p:xfrm>
          <a:off x="3173003" y="4468834"/>
          <a:ext cx="3637385" cy="1674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13321" name="11 CuadroTexto"/>
          <p:cNvSpPr txBox="1">
            <a:spLocks noChangeArrowheads="1"/>
          </p:cNvSpPr>
          <p:nvPr/>
        </p:nvSpPr>
        <p:spPr bwMode="auto">
          <a:xfrm>
            <a:off x="6537325" y="333375"/>
            <a:ext cx="2786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Hipótesis de proyecto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888163" y="1143000"/>
            <a:ext cx="2863850" cy="120015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200" dirty="0">
                <a:solidFill>
                  <a:schemeClr val="bg1"/>
                </a:solidFill>
                <a:latin typeface="+mn-lt"/>
              </a:rPr>
              <a:t>La capacitación es un instrumento de mejora de la capacidad de gestión empresarial ,de incorporación de estándares de buenas prácticas y de mejora de la gestión de municipios para el desarrollo económico.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042150" y="3252788"/>
            <a:ext cx="2554288" cy="4619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200" dirty="0">
                <a:solidFill>
                  <a:schemeClr val="bg1"/>
                </a:solidFill>
                <a:latin typeface="+mn-lt"/>
              </a:rPr>
              <a:t>La difusión permite el aumento de flujo de turistas y genera ingresos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7042150" y="4884738"/>
            <a:ext cx="2398713" cy="8302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200" dirty="0">
                <a:solidFill>
                  <a:schemeClr val="bg1"/>
                </a:solidFill>
                <a:latin typeface="+mn-lt"/>
              </a:rPr>
              <a:t>El crédito y bienes de infraestructura entregados inciden en el desarrollo económico y en la calidad del turismo sostenible</a:t>
            </a:r>
          </a:p>
        </p:txBody>
      </p:sp>
      <p:pic>
        <p:nvPicPr>
          <p:cNvPr id="13325" name="0 Imagen" descr="esquelH2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928688" y="6143625"/>
            <a:ext cx="90011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232139" y="0"/>
          <a:ext cx="944172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39" name="4 CuadroTexto"/>
          <p:cNvSpPr txBox="1">
            <a:spLocks noChangeArrowheads="1"/>
          </p:cNvSpPr>
          <p:nvPr/>
        </p:nvSpPr>
        <p:spPr bwMode="auto">
          <a:xfrm rot="-5400000">
            <a:off x="-2143124" y="3233737"/>
            <a:ext cx="4786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CONCLUSIONES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232139" y="571480"/>
          <a:ext cx="944172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3" name="4 CuadroTexto"/>
          <p:cNvSpPr txBox="1">
            <a:spLocks noChangeArrowheads="1"/>
          </p:cNvSpPr>
          <p:nvPr/>
        </p:nvSpPr>
        <p:spPr bwMode="auto">
          <a:xfrm rot="-5400000">
            <a:off x="-2143124" y="3233737"/>
            <a:ext cx="4786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CONCLUSIONES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3 CuadroTexto"/>
          <p:cNvSpPr txBox="1">
            <a:spLocks noChangeArrowheads="1"/>
          </p:cNvSpPr>
          <p:nvPr/>
        </p:nvSpPr>
        <p:spPr bwMode="auto">
          <a:xfrm rot="-5400000">
            <a:off x="-1914524" y="3233737"/>
            <a:ext cx="4786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EFECTOS EN RELACION A CREDITO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160463" y="500063"/>
            <a:ext cx="68881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2000" b="1" dirty="0">
                <a:solidFill>
                  <a:schemeClr val="bg1"/>
                </a:solidFill>
                <a:latin typeface="+mn-lt"/>
              </a:rPr>
              <a:t>CUÁLES FUERON LOS EFECTOS DEL CREDITO?</a:t>
            </a:r>
          </a:p>
        </p:txBody>
      </p:sp>
      <p:sp>
        <p:nvSpPr>
          <p:cNvPr id="16388" name="4 Rectángulo"/>
          <p:cNvSpPr>
            <a:spLocks noChangeArrowheads="1"/>
          </p:cNvSpPr>
          <p:nvPr/>
        </p:nvSpPr>
        <p:spPr bwMode="auto">
          <a:xfrm>
            <a:off x="1470025" y="3786188"/>
            <a:ext cx="7197725" cy="954087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400">
                <a:solidFill>
                  <a:schemeClr val="bg1"/>
                </a:solidFill>
                <a:latin typeface="Calibri" pitchFamily="34" charset="0"/>
              </a:rPr>
              <a:t>Las iniciativas que tuvieron un componente de crédito fueron Yunguilla y Santa Lucía. En las dos iniciativas el crédito aparece como el componente de trabajo que mayor efecto y valoración tuvo en términos de la percepción de los participantes del proyecto y también en relación a los datos que arroja la evaluación realizada.</a:t>
            </a:r>
          </a:p>
        </p:txBody>
      </p:sp>
      <p:pic>
        <p:nvPicPr>
          <p:cNvPr id="16389" name="Gráfico 2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6038" y="1285875"/>
            <a:ext cx="35591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7 Rectángulo"/>
          <p:cNvSpPr>
            <a:spLocks noChangeArrowheads="1"/>
          </p:cNvSpPr>
          <p:nvPr/>
        </p:nvSpPr>
        <p:spPr bwMode="auto">
          <a:xfrm>
            <a:off x="3805238" y="1549400"/>
            <a:ext cx="8461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C" sz="1400">
                <a:latin typeface="Calibri" pitchFamily="34" charset="0"/>
              </a:rPr>
              <a:t>Yunguilla</a:t>
            </a:r>
          </a:p>
        </p:txBody>
      </p:sp>
      <p:pic>
        <p:nvPicPr>
          <p:cNvPr id="16391" name="Gráfico 2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2563" y="1285875"/>
            <a:ext cx="381317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8 Rectángulo"/>
          <p:cNvSpPr>
            <a:spLocks noChangeArrowheads="1"/>
          </p:cNvSpPr>
          <p:nvPr/>
        </p:nvSpPr>
        <p:spPr bwMode="auto">
          <a:xfrm>
            <a:off x="7970838" y="1571625"/>
            <a:ext cx="10048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C" sz="1400">
                <a:latin typeface="Calibri" pitchFamily="34" charset="0"/>
              </a:rPr>
              <a:t>Santa Lucía</a:t>
            </a:r>
          </a:p>
        </p:txBody>
      </p:sp>
      <p:sp>
        <p:nvSpPr>
          <p:cNvPr id="11" name="10 Flecha izquierda">
            <a:hlinkClick r:id="rId4" action="ppaction://hlinksldjump"/>
          </p:cNvPr>
          <p:cNvSpPr/>
          <p:nvPr/>
        </p:nvSpPr>
        <p:spPr>
          <a:xfrm>
            <a:off x="7583488" y="6215063"/>
            <a:ext cx="619125" cy="428625"/>
          </a:xfrm>
          <a:prstGeom prst="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3 CuadroTexto"/>
          <p:cNvSpPr txBox="1">
            <a:spLocks noChangeArrowheads="1"/>
          </p:cNvSpPr>
          <p:nvPr/>
        </p:nvSpPr>
        <p:spPr bwMode="auto">
          <a:xfrm rot="-5400000">
            <a:off x="-1914524" y="3049587"/>
            <a:ext cx="4786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bg1"/>
                </a:solidFill>
                <a:latin typeface="Calibri" pitchFamily="34" charset="0"/>
              </a:rPr>
              <a:t>EFECTOS EN RELACION A CAPACITACION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160463" y="285750"/>
            <a:ext cx="74295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C" sz="1800" b="1" dirty="0">
                <a:solidFill>
                  <a:schemeClr val="bg1"/>
                </a:solidFill>
                <a:latin typeface="+mn-lt"/>
              </a:rPr>
              <a:t>LA CAPACITACIÓN FUE UTIL EN LO PERSONAL?, POR QUÉ FUE UTIL?</a:t>
            </a:r>
          </a:p>
        </p:txBody>
      </p:sp>
      <p:pic>
        <p:nvPicPr>
          <p:cNvPr id="17412" name="Gráfico 2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0463" y="928688"/>
            <a:ext cx="8358187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5 CuadroTexto"/>
          <p:cNvSpPr txBox="1">
            <a:spLocks noChangeArrowheads="1"/>
          </p:cNvSpPr>
          <p:nvPr/>
        </p:nvSpPr>
        <p:spPr bwMode="auto">
          <a:xfrm>
            <a:off x="541338" y="5214938"/>
            <a:ext cx="8899525" cy="15081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400">
                <a:solidFill>
                  <a:schemeClr val="bg1"/>
                </a:solidFill>
                <a:latin typeface="Calibri" pitchFamily="34" charset="0"/>
              </a:rPr>
              <a:t>Al ser consultados si la capacitación les fue útil en lo personal el 88% contestó que fue muy satisfactorio y el 12% que fue satisfactorio.</a:t>
            </a:r>
          </a:p>
          <a:p>
            <a:endParaRPr lang="es-EC" sz="8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s-EC" sz="1400">
                <a:solidFill>
                  <a:schemeClr val="bg1"/>
                </a:solidFill>
                <a:latin typeface="Calibri" pitchFamily="34" charset="0"/>
              </a:rPr>
              <a:t>Las cosas se presentan diferentes a la hora de consultar si la capacitación deriva en beneficios a la comunidad un 42% considera que fue muy beneficiosa, y por tanto, se transfirió conocimientos; un 39% considera que fue beneficiosa; que un 15% destaca que fue poco beneficiosa con lo que se resaltaba que hubo poca transferencia y para un 3% no fue nada beneficiosa.</a:t>
            </a:r>
          </a:p>
        </p:txBody>
      </p:sp>
      <p:sp>
        <p:nvSpPr>
          <p:cNvPr id="17414" name="8 CuadroTexto"/>
          <p:cNvSpPr txBox="1">
            <a:spLocks noChangeArrowheads="1"/>
          </p:cNvSpPr>
          <p:nvPr/>
        </p:nvSpPr>
        <p:spPr bwMode="auto">
          <a:xfrm>
            <a:off x="5959475" y="1857375"/>
            <a:ext cx="6969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31,1%</a:t>
            </a:r>
            <a:endParaRPr lang="es-ES" sz="1100"/>
          </a:p>
        </p:txBody>
      </p:sp>
      <p:sp>
        <p:nvSpPr>
          <p:cNvPr id="17415" name="9 CuadroTexto"/>
          <p:cNvSpPr txBox="1">
            <a:spLocks noChangeArrowheads="1"/>
          </p:cNvSpPr>
          <p:nvPr/>
        </p:nvSpPr>
        <p:spPr bwMode="auto">
          <a:xfrm>
            <a:off x="6037263" y="1571625"/>
            <a:ext cx="7731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6,7%</a:t>
            </a:r>
            <a:endParaRPr lang="es-ES" sz="1100"/>
          </a:p>
        </p:txBody>
      </p:sp>
      <p:sp>
        <p:nvSpPr>
          <p:cNvPr id="17416" name="10 CuadroTexto"/>
          <p:cNvSpPr txBox="1">
            <a:spLocks noChangeArrowheads="1"/>
          </p:cNvSpPr>
          <p:nvPr/>
        </p:nvSpPr>
        <p:spPr bwMode="auto">
          <a:xfrm>
            <a:off x="6037263" y="2071688"/>
            <a:ext cx="695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2,2%</a:t>
            </a:r>
            <a:endParaRPr lang="es-ES" sz="1100"/>
          </a:p>
        </p:txBody>
      </p:sp>
      <p:sp>
        <p:nvSpPr>
          <p:cNvPr id="17417" name="11 CuadroTexto"/>
          <p:cNvSpPr txBox="1">
            <a:spLocks noChangeArrowheads="1"/>
          </p:cNvSpPr>
          <p:nvPr/>
        </p:nvSpPr>
        <p:spPr bwMode="auto">
          <a:xfrm>
            <a:off x="6037263" y="2357438"/>
            <a:ext cx="695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2,2%</a:t>
            </a:r>
            <a:endParaRPr lang="es-ES" sz="1100"/>
          </a:p>
        </p:txBody>
      </p:sp>
      <p:sp>
        <p:nvSpPr>
          <p:cNvPr id="17418" name="12 CuadroTexto"/>
          <p:cNvSpPr txBox="1">
            <a:spLocks noChangeArrowheads="1"/>
          </p:cNvSpPr>
          <p:nvPr/>
        </p:nvSpPr>
        <p:spPr bwMode="auto">
          <a:xfrm>
            <a:off x="6037263" y="2595563"/>
            <a:ext cx="695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2,2%</a:t>
            </a:r>
            <a:endParaRPr lang="es-ES" sz="1100"/>
          </a:p>
        </p:txBody>
      </p:sp>
      <p:sp>
        <p:nvSpPr>
          <p:cNvPr id="17419" name="13 CuadroTexto"/>
          <p:cNvSpPr txBox="1">
            <a:spLocks noChangeArrowheads="1"/>
          </p:cNvSpPr>
          <p:nvPr/>
        </p:nvSpPr>
        <p:spPr bwMode="auto">
          <a:xfrm>
            <a:off x="6037263" y="2913063"/>
            <a:ext cx="695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2,2%</a:t>
            </a:r>
            <a:endParaRPr lang="es-ES" sz="1100"/>
          </a:p>
        </p:txBody>
      </p:sp>
      <p:sp>
        <p:nvSpPr>
          <p:cNvPr id="17420" name="14 CuadroTexto"/>
          <p:cNvSpPr txBox="1">
            <a:spLocks noChangeArrowheads="1"/>
          </p:cNvSpPr>
          <p:nvPr/>
        </p:nvSpPr>
        <p:spPr bwMode="auto">
          <a:xfrm>
            <a:off x="5959475" y="3167063"/>
            <a:ext cx="69691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11,1%</a:t>
            </a:r>
            <a:endParaRPr lang="es-ES" sz="1100"/>
          </a:p>
        </p:txBody>
      </p:sp>
      <p:sp>
        <p:nvSpPr>
          <p:cNvPr id="17421" name="15 CuadroTexto"/>
          <p:cNvSpPr txBox="1">
            <a:spLocks noChangeArrowheads="1"/>
          </p:cNvSpPr>
          <p:nvPr/>
        </p:nvSpPr>
        <p:spPr bwMode="auto">
          <a:xfrm>
            <a:off x="5959475" y="3452813"/>
            <a:ext cx="69691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22,2%</a:t>
            </a:r>
            <a:endParaRPr lang="es-ES" sz="1100"/>
          </a:p>
        </p:txBody>
      </p:sp>
      <p:sp>
        <p:nvSpPr>
          <p:cNvPr id="17422" name="16 CuadroTexto"/>
          <p:cNvSpPr txBox="1">
            <a:spLocks noChangeArrowheads="1"/>
          </p:cNvSpPr>
          <p:nvPr/>
        </p:nvSpPr>
        <p:spPr bwMode="auto">
          <a:xfrm>
            <a:off x="6037263" y="3667125"/>
            <a:ext cx="6953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2,2%</a:t>
            </a:r>
            <a:endParaRPr lang="es-ES" sz="1100"/>
          </a:p>
        </p:txBody>
      </p:sp>
      <p:sp>
        <p:nvSpPr>
          <p:cNvPr id="17423" name="17 CuadroTexto"/>
          <p:cNvSpPr txBox="1">
            <a:spLocks noChangeArrowheads="1"/>
          </p:cNvSpPr>
          <p:nvPr/>
        </p:nvSpPr>
        <p:spPr bwMode="auto">
          <a:xfrm>
            <a:off x="6037263" y="3929063"/>
            <a:ext cx="695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1100"/>
              <a:t>17,8%</a:t>
            </a:r>
            <a:endParaRPr lang="es-ES" sz="1100"/>
          </a:p>
        </p:txBody>
      </p:sp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I. ESQUEL. Una experiencia de 20 años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360613" y="1052513"/>
            <a:ext cx="6769100" cy="489426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chemeClr val="hlink"/>
                </a:solidFill>
                <a:latin typeface="Tahoma" charset="0"/>
              </a:rPr>
              <a:t>El origen</a:t>
            </a:r>
            <a:endParaRPr lang="es-ES" sz="1600" b="1">
              <a:solidFill>
                <a:schemeClr val="hlink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r>
              <a:rPr lang="es-ES_tradnl" sz="1600" b="1">
                <a:solidFill>
                  <a:schemeClr val="bg1"/>
                </a:solidFill>
                <a:latin typeface="Tahoma" charset="0"/>
              </a:rPr>
              <a:t>Dos fueron las problemáticas que se identificaron como centrales al nacimiento de Esquel:</a:t>
            </a:r>
          </a:p>
          <a:p>
            <a:pPr algn="just" eaLnBrk="1" hangingPunct="1"/>
            <a:endParaRPr lang="es-ES_tradnl" sz="1600" b="1">
              <a:solidFill>
                <a:schemeClr val="bg1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un modelo económico concentrador y excluyente que se expresaba en incremento de la pobreza.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un sistema democrático que no solucionaba los conflictos de la nación</a:t>
            </a:r>
          </a:p>
          <a:p>
            <a:pPr algn="just" eaLnBrk="1" hangingPunct="1">
              <a:buFontTx/>
              <a:buAutoNum type="arabicParenR"/>
            </a:pPr>
            <a:endParaRPr lang="es-ES_tradnl" sz="800">
              <a:solidFill>
                <a:schemeClr val="bg1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chemeClr val="hlink"/>
                </a:solidFill>
                <a:latin typeface="Tahoma" charset="0"/>
              </a:rPr>
              <a:t>Las premisas</a:t>
            </a:r>
          </a:p>
          <a:p>
            <a:pPr>
              <a:spcBef>
                <a:spcPct val="50000"/>
              </a:spcBef>
            </a:pPr>
            <a:endParaRPr lang="es-ES" sz="1600" b="1">
              <a:solidFill>
                <a:schemeClr val="hlink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Desarrollo de abajo hacia arriba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No hay democracia sin desarrollo, ni desarrollo sin democracia</a:t>
            </a:r>
            <a:endParaRPr lang="es-ES" sz="1600">
              <a:solidFill>
                <a:srgbClr val="FFC000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La integralidad de la acción.</a:t>
            </a:r>
            <a:endParaRPr lang="es-ES" sz="1600">
              <a:solidFill>
                <a:srgbClr val="FFC000"/>
              </a:solidFill>
              <a:latin typeface="Tahoma" charset="0"/>
            </a:endParaRPr>
          </a:p>
          <a:p>
            <a:pPr algn="just" eaLnBrk="1" hangingPunct="1"/>
            <a:endParaRPr lang="es-EC" sz="1600">
              <a:solidFill>
                <a:schemeClr val="bg1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endParaRPr lang="es-ES" sz="1600" b="1">
              <a:solidFill>
                <a:schemeClr val="bg1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endParaRPr lang="es-ES" sz="1600">
              <a:solidFill>
                <a:srgbClr val="FFCC66"/>
              </a:solidFill>
              <a:latin typeface="Courier New" pitchFamily="49" charset="0"/>
            </a:endParaRP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981075"/>
            <a:ext cx="1639888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5125" name="Picture 9" descr="esquel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1288" y="4941888"/>
            <a:ext cx="1147762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25 Imagen" descr="pobreza.jp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8504" y="4509120"/>
            <a:ext cx="1664400" cy="1211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II. ESQUEL. Una experiencia de 20 años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89175" y="836613"/>
            <a:ext cx="6769100" cy="507841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chemeClr val="hlink"/>
                </a:solidFill>
                <a:latin typeface="Tahoma" charset="0"/>
              </a:rPr>
              <a:t>Estrategias</a:t>
            </a:r>
            <a:endParaRPr lang="es-ES" sz="1600" b="1">
              <a:solidFill>
                <a:schemeClr val="hlink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r>
              <a:rPr lang="es-ES_tradnl" sz="1600" b="1">
                <a:solidFill>
                  <a:schemeClr val="bg1"/>
                </a:solidFill>
                <a:latin typeface="Tahoma" charset="0"/>
              </a:rPr>
              <a:t>A lo largo de nuestra trayectoria estás han sido:</a:t>
            </a:r>
          </a:p>
          <a:p>
            <a:pPr algn="just" eaLnBrk="1" hangingPunct="1"/>
            <a:endParaRPr lang="es-ES_tradnl" sz="800" b="1">
              <a:solidFill>
                <a:schemeClr val="bg1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 Formar redes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 Construir capacidades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 Propiciar diálogos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 Promover la responsabilidad social y ciudadana y los valores democráticos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S_tradnl" sz="1600">
                <a:solidFill>
                  <a:srgbClr val="FFC000"/>
                </a:solidFill>
                <a:latin typeface="Tahoma" charset="0"/>
              </a:rPr>
              <a:t> Cofinanciar proyectos</a:t>
            </a:r>
          </a:p>
          <a:p>
            <a:pPr lvl="1" algn="just" eaLnBrk="1" hangingPunct="1">
              <a:buFont typeface="Arial" charset="0"/>
              <a:buChar char="•"/>
            </a:pPr>
            <a:endParaRPr lang="es-ES_tradnl" sz="1600">
              <a:solidFill>
                <a:srgbClr val="FFC000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r>
              <a:rPr lang="es-ES" sz="1600" b="1">
                <a:solidFill>
                  <a:schemeClr val="hlink"/>
                </a:solidFill>
                <a:latin typeface="Tahoma" charset="0"/>
              </a:rPr>
              <a:t>Activos</a:t>
            </a:r>
          </a:p>
          <a:p>
            <a:pPr>
              <a:spcBef>
                <a:spcPct val="50000"/>
              </a:spcBef>
            </a:pPr>
            <a:endParaRPr lang="es-ES" sz="800" b="1">
              <a:solidFill>
                <a:schemeClr val="hlink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 Trayectoria probada 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 </a:t>
            </a:r>
            <a:r>
              <a:rPr lang="es-EC" sz="1600">
                <a:solidFill>
                  <a:srgbClr val="FFC000"/>
                </a:solidFill>
                <a:latin typeface="Tahoma" charset="0"/>
                <a:hlinkClick r:id="rId2" action="ppaction://hlinksldjump"/>
              </a:rPr>
              <a:t>Transparencia y rendición de cuentas</a:t>
            </a:r>
            <a:endParaRPr lang="es-EC" sz="1600">
              <a:solidFill>
                <a:srgbClr val="FFC000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 Conocimiento del contexto local</a:t>
            </a:r>
            <a:endParaRPr lang="es-ES" sz="1600">
              <a:solidFill>
                <a:srgbClr val="FFC000"/>
              </a:solidFill>
              <a:latin typeface="Tahoma" charset="0"/>
            </a:endParaRPr>
          </a:p>
          <a:p>
            <a:pPr lvl="1" algn="just" eaLnBrk="1" hangingPunct="1">
              <a:buFont typeface="Arial" charset="0"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</a:rPr>
              <a:t> Liderazgo y relaciones sólidas con múltiples actores</a:t>
            </a:r>
            <a:endParaRPr lang="es-ES" sz="1600">
              <a:solidFill>
                <a:srgbClr val="FFC000"/>
              </a:solidFill>
              <a:latin typeface="Tahoma" charset="0"/>
            </a:endParaRPr>
          </a:p>
          <a:p>
            <a:pPr algn="just" eaLnBrk="1" hangingPunct="1"/>
            <a:endParaRPr lang="es-EC" sz="1600">
              <a:solidFill>
                <a:schemeClr val="bg1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endParaRPr lang="es-ES" sz="1600" b="1">
              <a:solidFill>
                <a:schemeClr val="bg1"/>
              </a:solidFill>
              <a:latin typeface="Tahoma" charset="0"/>
            </a:endParaRPr>
          </a:p>
          <a:p>
            <a:pPr>
              <a:spcBef>
                <a:spcPct val="50000"/>
              </a:spcBef>
            </a:pPr>
            <a:endParaRPr lang="es-ES" sz="1600">
              <a:solidFill>
                <a:srgbClr val="FFCC66"/>
              </a:solidFill>
              <a:latin typeface="Courier New" pitchFamily="49" charset="0"/>
            </a:endParaRP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925" y="981075"/>
            <a:ext cx="1639888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6149" name="Picture 9" descr="esquel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1288" y="4941888"/>
            <a:ext cx="1147762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25 Imagen" descr="pobreza.jp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8504" y="4509120"/>
            <a:ext cx="1664400" cy="1211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I. La preocupación por la transparencia llevada a la gestión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720975" y="1700213"/>
            <a:ext cx="6553200" cy="3232150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chemeClr val="hlink"/>
                </a:solidFill>
                <a:latin typeface="Tahoma" charset="0"/>
              </a:rPr>
              <a:t>Alcance</a:t>
            </a:r>
            <a:endParaRPr lang="es-ES" sz="1600" b="1" dirty="0">
              <a:solidFill>
                <a:schemeClr val="hlink"/>
              </a:solidFill>
              <a:latin typeface="Tahoma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chemeClr val="bg1"/>
                </a:solidFill>
                <a:latin typeface="Tahoma" charset="0"/>
              </a:rPr>
              <a:t>¿Hasta donde la transparencia?</a:t>
            </a: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rgbClr val="FFC000"/>
                </a:solidFill>
                <a:latin typeface="Tahoma" charset="0"/>
              </a:rPr>
              <a:t>Responsabilidad vs Responsabilización</a:t>
            </a:r>
          </a:p>
          <a:p>
            <a:pPr>
              <a:spcBef>
                <a:spcPct val="50000"/>
              </a:spcBef>
              <a:defRPr/>
            </a:pPr>
            <a:endParaRPr lang="es-MX" sz="800" b="1" dirty="0">
              <a:solidFill>
                <a:schemeClr val="accent6">
                  <a:lumMod val="20000"/>
                  <a:lumOff val="80000"/>
                </a:schemeClr>
              </a:solidFill>
              <a:latin typeface="Tahoma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charset="0"/>
              </a:rPr>
              <a:t>Sistema </a:t>
            </a: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chemeClr val="bg1"/>
                </a:solidFill>
                <a:latin typeface="Tahoma" charset="0"/>
              </a:rPr>
              <a:t>¿Sistema por proyectos o por procesos? ¿Hasta donde la medición?</a:t>
            </a: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rgbClr val="FFC000"/>
                </a:solidFill>
                <a:latin typeface="Tahoma" charset="0"/>
                <a:hlinkClick r:id="rId2" action="ppaction://hlinksldjump"/>
              </a:rPr>
              <a:t>Eficiencia, eficacia, efectividad</a:t>
            </a:r>
            <a:endParaRPr lang="es-MX" sz="1600" b="1" dirty="0">
              <a:solidFill>
                <a:srgbClr val="FFC000"/>
              </a:solidFill>
              <a:latin typeface="Tahoma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s-MX" sz="1600" b="1" dirty="0">
                <a:solidFill>
                  <a:schemeClr val="bg1"/>
                </a:solidFill>
                <a:latin typeface="Tahoma" charset="0"/>
              </a:rPr>
              <a:t>Valor: generar el mayor rendimiento social (valor público) en términos. </a:t>
            </a:r>
          </a:p>
        </p:txBody>
      </p:sp>
      <p:pic>
        <p:nvPicPr>
          <p:cNvPr id="717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925" y="1628775"/>
            <a:ext cx="2295525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881313" y="1851025"/>
            <a:ext cx="4929187" cy="107791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C" sz="1600" b="1">
                <a:solidFill>
                  <a:schemeClr val="bg1"/>
                </a:solidFill>
                <a:latin typeface="Tahoma" charset="0"/>
              </a:rPr>
              <a:t>Del voluntarismo a la eficiencia</a:t>
            </a:r>
          </a:p>
          <a:p>
            <a:pPr>
              <a:spcBef>
                <a:spcPct val="50000"/>
              </a:spcBef>
            </a:pPr>
            <a:r>
              <a:rPr lang="es-EC" sz="1600" b="1">
                <a:solidFill>
                  <a:schemeClr val="bg1"/>
                </a:solidFill>
                <a:latin typeface="Tahoma" charset="0"/>
              </a:rPr>
              <a:t>De la eficiencia a la eficacia</a:t>
            </a:r>
          </a:p>
          <a:p>
            <a:pPr>
              <a:spcBef>
                <a:spcPct val="50000"/>
              </a:spcBef>
            </a:pPr>
            <a:r>
              <a:rPr lang="es-EC" sz="1600" b="1">
                <a:solidFill>
                  <a:schemeClr val="bg1"/>
                </a:solidFill>
                <a:latin typeface="Tahoma" charset="0"/>
              </a:rPr>
              <a:t>De la eficacia a la efectividad</a:t>
            </a:r>
            <a:endParaRPr lang="es-ES_tradnl" sz="1600" b="1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505075" y="908050"/>
            <a:ext cx="6769100" cy="338138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b="1">
                <a:solidFill>
                  <a:schemeClr val="hlink"/>
                </a:solidFill>
                <a:latin typeface="Tahoma" charset="0"/>
              </a:rPr>
              <a:t>Los momentos</a:t>
            </a:r>
            <a:endParaRPr lang="es-ES" sz="1800" b="1" i="1">
              <a:solidFill>
                <a:schemeClr val="bg1"/>
              </a:solidFill>
            </a:endParaRPr>
          </a:p>
        </p:txBody>
      </p:sp>
      <p:pic>
        <p:nvPicPr>
          <p:cNvPr id="8196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1125538"/>
            <a:ext cx="1584325" cy="11890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819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8763" y="4949825"/>
            <a:ext cx="2873375" cy="1498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8198" name="Text Box 109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I. El proceso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  <p:bldP spid="286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I. Sistema de Gestión de Calidad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720975" y="2205038"/>
            <a:ext cx="6553200" cy="275431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b="1">
                <a:solidFill>
                  <a:schemeClr val="hlink"/>
                </a:solidFill>
                <a:latin typeface="Tahoma" charset="0"/>
                <a:cs typeface="Tahoma" charset="0"/>
              </a:rPr>
              <a:t>Antecedentes</a:t>
            </a:r>
          </a:p>
          <a:p>
            <a:pPr>
              <a:spcBef>
                <a:spcPct val="50000"/>
              </a:spcBef>
            </a:pPr>
            <a:endParaRPr lang="es-ES" sz="1600" b="1">
              <a:solidFill>
                <a:schemeClr val="hlink"/>
              </a:solidFill>
              <a:latin typeface="Tahoma" charset="0"/>
              <a:cs typeface="Tahoma" charset="0"/>
            </a:endParaRPr>
          </a:p>
          <a:p>
            <a:pPr>
              <a:buFontTx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  <a:cs typeface="Tahoma" charset="0"/>
              </a:rPr>
              <a:t> En el 2006 da inicio un proceso de cambio institucional dirigido a implantar un sistema de Gestión por Procesos con enfoque al cliente.</a:t>
            </a:r>
          </a:p>
          <a:p>
            <a:pPr>
              <a:buFontTx/>
              <a:buChar char="•"/>
            </a:pPr>
            <a:endParaRPr lang="es-EC" sz="700">
              <a:solidFill>
                <a:srgbClr val="FFC000"/>
              </a:solidFill>
              <a:latin typeface="Tahoma" charset="0"/>
              <a:cs typeface="Tahoma" charset="0"/>
            </a:endParaRPr>
          </a:p>
          <a:p>
            <a:pPr>
              <a:buFontTx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  <a:cs typeface="Tahoma" charset="0"/>
              </a:rPr>
              <a:t>Entre marzo y noviembre 2006 se genera un diagnóstico para la implantación y se perfilan los macroprocesos.</a:t>
            </a:r>
          </a:p>
          <a:p>
            <a:pPr>
              <a:buFontTx/>
              <a:buChar char="•"/>
            </a:pPr>
            <a:endParaRPr lang="es-EC" sz="700">
              <a:solidFill>
                <a:srgbClr val="FFC000"/>
              </a:solidFill>
              <a:latin typeface="Tahoma" charset="0"/>
              <a:cs typeface="Tahoma" charset="0"/>
            </a:endParaRPr>
          </a:p>
          <a:p>
            <a:pPr>
              <a:buFontTx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  <a:cs typeface="Tahoma" charset="0"/>
              </a:rPr>
              <a:t>Entre marzo y julio 2007 se diseña y perfilan: el manual de calidad, manual de procesos, política y objetivos de calidad.</a:t>
            </a:r>
          </a:p>
          <a:p>
            <a:pPr>
              <a:buFontTx/>
              <a:buChar char="•"/>
            </a:pPr>
            <a:endParaRPr lang="es-EC" sz="700">
              <a:solidFill>
                <a:srgbClr val="FFC000"/>
              </a:solidFill>
              <a:latin typeface="Tahoma" charset="0"/>
              <a:cs typeface="Tahoma" charset="0"/>
            </a:endParaRPr>
          </a:p>
          <a:p>
            <a:pPr>
              <a:buFontTx/>
              <a:buChar char="•"/>
            </a:pPr>
            <a:r>
              <a:rPr lang="es-EC" sz="1600">
                <a:solidFill>
                  <a:srgbClr val="FFC000"/>
                </a:solidFill>
                <a:latin typeface="Tahoma" charset="0"/>
                <a:cs typeface="Tahoma" charset="0"/>
              </a:rPr>
              <a:t>El 9 de julio del 2007 se oficializa el Sistema y sus procedimientos.</a:t>
            </a:r>
            <a:endParaRPr lang="es-ES" sz="1600">
              <a:solidFill>
                <a:srgbClr val="FFC000"/>
              </a:solidFill>
              <a:latin typeface="Tahoma" charset="0"/>
              <a:cs typeface="Tahoma" charset="0"/>
            </a:endParaRPr>
          </a:p>
        </p:txBody>
      </p:sp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1628775"/>
            <a:ext cx="2295525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68450" y="260350"/>
            <a:ext cx="7775575" cy="3667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C" sz="1800" b="1">
                <a:solidFill>
                  <a:srgbClr val="336699"/>
                </a:solidFill>
                <a:latin typeface="Tahoma" charset="0"/>
              </a:rPr>
              <a:t>II. Sistema de Gestión de Calidad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720975" y="2205038"/>
            <a:ext cx="6553200" cy="3694112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1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itchFamily="34" charset="0"/>
                <a:cs typeface="Tahoma" pitchFamily="34" charset="0"/>
              </a:rPr>
              <a:t>ESQUEL se convierte en una organización que se gestiona por procesos. </a:t>
            </a:r>
          </a:p>
          <a:p>
            <a:pPr>
              <a:defRPr/>
            </a:pPr>
            <a:endParaRPr lang="es-EC" sz="500" b="1" dirty="0">
              <a:solidFill>
                <a:srgbClr val="FF9900"/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es-EC" sz="16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Que significa aquello:</a:t>
            </a:r>
          </a:p>
          <a:p>
            <a:pPr>
              <a:defRPr/>
            </a:pPr>
            <a:endParaRPr lang="es-ES" sz="5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Adoptar sistemas horizontales de gestión;</a:t>
            </a: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Fomentar el trabajo en equipo, reforzar la articulación y cooperación;</a:t>
            </a: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Fortalecer el sistema de toma de decisiones;</a:t>
            </a: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Mejorar la eficacia, eficiencia y efectividad, </a:t>
            </a: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Generar ventajas competitivas</a:t>
            </a:r>
            <a:endParaRPr lang="es-EC" sz="16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lvl="1">
              <a:buFontTx/>
              <a:buChar char="•"/>
              <a:defRPr/>
            </a:pPr>
            <a:r>
              <a:rPr lang="es-ES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El sistema ESQUEL potencia sus capacidades, fortalece sus aprendizajes ; y,</a:t>
            </a:r>
          </a:p>
          <a:p>
            <a:pPr lvl="1">
              <a:buFontTx/>
              <a:buChar char="•"/>
              <a:defRPr/>
            </a:pPr>
            <a:endParaRPr lang="es-ES" sz="16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lvl="1">
              <a:buFontTx/>
              <a:buChar char="•"/>
              <a:defRPr/>
            </a:pPr>
            <a:r>
              <a:rPr lang="es-EC" sz="16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Finalmente, se logra el mejoramiento continuo de la calidad de los servicios que presta a participantes y cooperantes</a:t>
            </a:r>
            <a:endParaRPr lang="es-ES" sz="16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4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1628775"/>
            <a:ext cx="2295525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7 Rectángulo"/>
          <p:cNvSpPr>
            <a:spLocks noChangeArrowheads="1"/>
          </p:cNvSpPr>
          <p:nvPr/>
        </p:nvSpPr>
        <p:spPr bwMode="auto">
          <a:xfrm>
            <a:off x="2095500" y="214313"/>
            <a:ext cx="7358063" cy="64293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026" name="Object 18"/>
          <p:cNvGraphicFramePr>
            <a:graphicFrameLocks noChangeAspect="1"/>
          </p:cNvGraphicFramePr>
          <p:nvPr/>
        </p:nvGraphicFramePr>
        <p:xfrm>
          <a:off x="919163" y="260350"/>
          <a:ext cx="8748712" cy="6454775"/>
        </p:xfrm>
        <a:graphic>
          <a:graphicData uri="http://schemas.openxmlformats.org/presentationml/2006/ole">
            <p:oleObj spid="_x0000_s1026" name="Visio" r:id="rId3" imgW="10132771" imgH="7448702" progId="Visio.Drawing.11">
              <p:embed/>
            </p:oleObj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415925" y="188913"/>
          <a:ext cx="9074150" cy="5616575"/>
        </p:xfrm>
        <a:graphic>
          <a:graphicData uri="http://schemas.openxmlformats.org/presentationml/2006/ole">
            <p:oleObj spid="_x0000_s2050" name="Visio" r:id="rId3" imgW="11008233" imgH="5669280" progId="Visio.Drawing.11">
              <p:embed/>
            </p:oleObj>
          </a:graphicData>
        </a:graphic>
      </p:graphicFrame>
      <p:sp>
        <p:nvSpPr>
          <p:cNvPr id="2051" name="Rectangle 14"/>
          <p:cNvSpPr>
            <a:spLocks noChangeArrowheads="1"/>
          </p:cNvSpPr>
          <p:nvPr/>
        </p:nvSpPr>
        <p:spPr bwMode="auto">
          <a:xfrm>
            <a:off x="6176963" y="3340100"/>
            <a:ext cx="84137" cy="241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ón en blanco">
  <a:themeElements>
    <a:clrScheme name="Presentación en blanco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C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C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esentación en blanco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D:\Microsoft Office\Plantillas\Presentación en blanco.pot</Template>
  <TotalTime>2924</TotalTime>
  <Words>1292</Words>
  <Application>Microsoft Office PowerPoint</Application>
  <PresentationFormat>A4 (210 x 297 mm)</PresentationFormat>
  <Paragraphs>152</Paragraphs>
  <Slides>16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Times New Roman</vt:lpstr>
      <vt:lpstr>Arial</vt:lpstr>
      <vt:lpstr>Calibri</vt:lpstr>
      <vt:lpstr>Tahoma</vt:lpstr>
      <vt:lpstr>Courier New</vt:lpstr>
      <vt:lpstr>Presentación en blanco</vt:lpstr>
      <vt:lpstr>Dibujo de Microsoft Visio</vt:lpstr>
      <vt:lpstr>Dibujo de Microsoft Office Visio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FUNDACION ESQUEL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FUNDACION ESQUEL</dc:creator>
  <cp:lastModifiedBy>Usuario</cp:lastModifiedBy>
  <cp:revision>117</cp:revision>
  <dcterms:created xsi:type="dcterms:W3CDTF">2003-11-20T13:14:22Z</dcterms:created>
  <dcterms:modified xsi:type="dcterms:W3CDTF">2011-02-09T12:06:34Z</dcterms:modified>
</cp:coreProperties>
</file>