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handoutMasterIdLst>
    <p:handoutMasterId r:id="rId17"/>
  </p:handoutMasterIdLst>
  <p:sldIdLst>
    <p:sldId id="256" r:id="rId2"/>
    <p:sldId id="265" r:id="rId3"/>
    <p:sldId id="385" r:id="rId4"/>
    <p:sldId id="387" r:id="rId5"/>
    <p:sldId id="386" r:id="rId6"/>
    <p:sldId id="378" r:id="rId7"/>
    <p:sldId id="379" r:id="rId8"/>
    <p:sldId id="381" r:id="rId9"/>
    <p:sldId id="382" r:id="rId10"/>
    <p:sldId id="383" r:id="rId11"/>
    <p:sldId id="361" r:id="rId12"/>
    <p:sldId id="389" r:id="rId13"/>
    <p:sldId id="391" r:id="rId14"/>
    <p:sldId id="390"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35" autoAdjust="0"/>
  </p:normalViewPr>
  <p:slideViewPr>
    <p:cSldViewPr>
      <p:cViewPr>
        <p:scale>
          <a:sx n="66" d="100"/>
          <a:sy n="66" d="100"/>
        </p:scale>
        <p:origin x="-2004"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s-ES"/>
          </a:p>
        </p:txBody>
      </p:sp>
      <p:sp>
        <p:nvSpPr>
          <p:cNvPr id="220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64ED7DA-6D64-4008-B8B5-6FAE760C5999}" type="datetimeFigureOut">
              <a:rPr lang="es-ES"/>
              <a:pPr>
                <a:defRPr/>
              </a:pPr>
              <a:t>09/02/2011</a:t>
            </a:fld>
            <a:endParaRPr lang="es-ES"/>
          </a:p>
        </p:txBody>
      </p:sp>
      <p:sp>
        <p:nvSpPr>
          <p:cNvPr id="220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s-ES"/>
          </a:p>
        </p:txBody>
      </p:sp>
      <p:sp>
        <p:nvSpPr>
          <p:cNvPr id="220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B644A90-CEF1-408F-9C06-C8BD490DD9E9}"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E86CAB-32BC-4431-A3D2-F51C2D5DFBC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3 Rectángulo"/>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4 Rectángulo"/>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Título"/>
          <p:cNvSpPr>
            <a:spLocks noGrp="1"/>
          </p:cNvSpPr>
          <p:nvPr>
            <p:ph type="ctrTitle"/>
          </p:nvPr>
        </p:nvSpPr>
        <p:spPr>
          <a:xfrm>
            <a:off x="685800" y="3355848"/>
            <a:ext cx="8077200" cy="1673352"/>
          </a:xfrm>
        </p:spPr>
        <p:txBody>
          <a:bodyPr tIns="0" bIns="0" anchor="t"/>
          <a:lstStyle>
            <a:lvl1pPr algn="l">
              <a:defRPr sz="4700" b="1"/>
            </a:lvl1pPr>
            <a:extLst/>
          </a:lstStyle>
          <a:p>
            <a:r>
              <a:rPr lang="es-ES" smtClean="0"/>
              <a:t>Haga clic para modificar el estilo de título del patrón</a:t>
            </a:r>
            <a:endParaRPr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s-ES" smtClean="0"/>
              <a:t>Haga clic para modificar el estilo de subtítulo del patrón</a:t>
            </a:r>
            <a:endParaRPr lang="en-US"/>
          </a:p>
        </p:txBody>
      </p:sp>
      <p:sp>
        <p:nvSpPr>
          <p:cNvPr id="6" name="3 Marcador de fecha"/>
          <p:cNvSpPr>
            <a:spLocks noGrp="1"/>
          </p:cNvSpPr>
          <p:nvPr>
            <p:ph type="dt" sz="half" idx="10"/>
          </p:nvPr>
        </p:nvSpPr>
        <p:spPr/>
        <p:txBody>
          <a:bodyPr/>
          <a:lstStyle>
            <a:lvl1pPr>
              <a:defRPr>
                <a:solidFill>
                  <a:srgbClr val="FFFFFF"/>
                </a:solidFill>
              </a:defRPr>
            </a:lvl1pPr>
          </a:lstStyle>
          <a:p>
            <a:pPr>
              <a:defRPr/>
            </a:pPr>
            <a:fld id="{2DD4A7A1-F3C4-4D54-929D-4595574359C5}" type="datetimeFigureOut">
              <a:rPr lang="es-ES"/>
              <a:pPr>
                <a:defRPr/>
              </a:pPr>
              <a:t>09/02/2011</a:t>
            </a:fld>
            <a:endParaRPr lang="es-ES"/>
          </a:p>
        </p:txBody>
      </p:sp>
      <p:sp>
        <p:nvSpPr>
          <p:cNvPr id="7" name="4 Marcador de pie de página"/>
          <p:cNvSpPr>
            <a:spLocks noGrp="1"/>
          </p:cNvSpPr>
          <p:nvPr>
            <p:ph type="ftr" sz="quarter" idx="11"/>
          </p:nvPr>
        </p:nvSpPr>
        <p:spPr/>
        <p:txBody>
          <a:bodyPr/>
          <a:lstStyle>
            <a:lvl1pPr>
              <a:defRPr>
                <a:solidFill>
                  <a:srgbClr val="FFFFFF"/>
                </a:solidFill>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1D785588-2405-4683-A99C-FB12BA8D0CED}"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816EE59E-87A7-459A-A74F-866080346569}" type="datetimeFigureOut">
              <a:rPr lang="es-ES"/>
              <a:pPr>
                <a:defRPr/>
              </a:pPr>
              <a:t>09/02/2011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7E3206B-4FC2-4B87-B8A2-060D3BC3F63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4 Rectángulo"/>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3 Marcador de fecha"/>
          <p:cNvSpPr>
            <a:spLocks noGrp="1"/>
          </p:cNvSpPr>
          <p:nvPr>
            <p:ph type="dt" sz="half" idx="10"/>
          </p:nvPr>
        </p:nvSpPr>
        <p:spPr/>
        <p:txBody>
          <a:bodyPr/>
          <a:lstStyle>
            <a:lvl1pPr>
              <a:defRPr/>
            </a:lvl1pPr>
          </a:lstStyle>
          <a:p>
            <a:pPr>
              <a:defRPr/>
            </a:pPr>
            <a:fld id="{58846109-5A89-4C86-9CAB-36061F86CFEF}" type="datetimeFigureOut">
              <a:rPr lang="es-ES"/>
              <a:pPr>
                <a:defRPr/>
              </a:pPr>
              <a:t>09/02/2011</a:t>
            </a:fld>
            <a:endParaRPr lang="es-ES"/>
          </a:p>
        </p:txBody>
      </p:sp>
      <p:sp>
        <p:nvSpPr>
          <p:cNvPr id="7" name="4 Marcador de pie de página"/>
          <p:cNvSpPr>
            <a:spLocks noGrp="1"/>
          </p:cNvSpPr>
          <p:nvPr>
            <p:ph type="ftr" sz="quarter" idx="11"/>
          </p:nvPr>
        </p:nvSpPr>
        <p:spPr>
          <a:xfrm>
            <a:off x="2640013" y="6376988"/>
            <a:ext cx="3836987" cy="365125"/>
          </a:xfrm>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F4BF49B5-13A2-49BB-833B-A62838B2391D}"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5095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774825"/>
            <a:ext cx="4038600" cy="4625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774825"/>
            <a:ext cx="4038600" cy="22367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64013"/>
            <a:ext cx="4038600" cy="22367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3 Marcador de fecha"/>
          <p:cNvSpPr>
            <a:spLocks noGrp="1"/>
          </p:cNvSpPr>
          <p:nvPr>
            <p:ph type="dt" sz="half" idx="10"/>
          </p:nvPr>
        </p:nvSpPr>
        <p:spPr/>
        <p:txBody>
          <a:bodyPr/>
          <a:lstStyle>
            <a:lvl1pPr>
              <a:defRPr/>
            </a:lvl1pPr>
          </a:lstStyle>
          <a:p>
            <a:pPr>
              <a:defRPr/>
            </a:pPr>
            <a:fld id="{20EB2108-C7A4-470C-9A66-5EB07E601ACB}" type="datetimeFigureOut">
              <a:rPr lang="es-ES"/>
              <a:pPr>
                <a:defRPr/>
              </a:pPr>
              <a:t>09/02/2011</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9DB128E4-2884-43B2-9713-C2C2EA8A3EA0}"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5095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774825"/>
            <a:ext cx="8229600" cy="4625975"/>
          </a:xfrm>
        </p:spPr>
        <p:txBody>
          <a:bodyPr/>
          <a:lstStyle/>
          <a:p>
            <a:pPr lvl="0"/>
            <a:endParaRPr lang="es-ES" noProof="0"/>
          </a:p>
        </p:txBody>
      </p:sp>
      <p:sp>
        <p:nvSpPr>
          <p:cNvPr id="4" name="3 Marcador de fecha"/>
          <p:cNvSpPr>
            <a:spLocks noGrp="1"/>
          </p:cNvSpPr>
          <p:nvPr>
            <p:ph type="dt" sz="half" idx="10"/>
          </p:nvPr>
        </p:nvSpPr>
        <p:spPr/>
        <p:txBody>
          <a:bodyPr/>
          <a:lstStyle>
            <a:lvl1pPr>
              <a:defRPr/>
            </a:lvl1pPr>
          </a:lstStyle>
          <a:p>
            <a:pPr>
              <a:defRPr/>
            </a:pPr>
            <a:fld id="{46393332-6C36-4CAE-A0A7-B2CB9E374339}" type="datetimeFigureOut">
              <a:rPr lang="es-ES"/>
              <a:pPr>
                <a:defRPr/>
              </a:pPr>
              <a:t>09/02/2011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72BB273-0B27-4C5B-85FE-CC929E853157}"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152400"/>
            <a:ext cx="8229600" cy="125095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774825"/>
            <a:ext cx="4038600" cy="22367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774825"/>
            <a:ext cx="4038600" cy="22367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4164013"/>
            <a:ext cx="4038600" cy="22367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4164013"/>
            <a:ext cx="4038600" cy="22367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FFA520C-CC40-4B48-A6B4-DDC9744DA525}" type="datetimeFigureOut">
              <a:rPr lang="es-ES"/>
              <a:pPr>
                <a:defRPr/>
              </a:pPr>
              <a:t>09/02/2011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CF5FE81-4443-463B-8822-0BA165DFAB73}"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5095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774825"/>
            <a:ext cx="4038600" cy="22367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774825"/>
            <a:ext cx="4038600" cy="22367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57200" y="4164013"/>
            <a:ext cx="8229600" cy="22367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3 Marcador de fecha"/>
          <p:cNvSpPr>
            <a:spLocks noGrp="1"/>
          </p:cNvSpPr>
          <p:nvPr>
            <p:ph type="dt" sz="half" idx="10"/>
          </p:nvPr>
        </p:nvSpPr>
        <p:spPr/>
        <p:txBody>
          <a:bodyPr/>
          <a:lstStyle>
            <a:lvl1pPr>
              <a:defRPr/>
            </a:lvl1pPr>
          </a:lstStyle>
          <a:p>
            <a:pPr>
              <a:defRPr/>
            </a:pPr>
            <a:fld id="{B53BAC41-2BA6-4E24-A317-9413683E360B}" type="datetimeFigureOut">
              <a:rPr lang="es-ES"/>
              <a:pPr>
                <a:defRPr/>
              </a:pPr>
              <a:t>09/02/2011</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209873AF-BEA2-4049-AA52-FD4F4AC74A6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0739D0-CDD6-4103-9DBA-D8FB0259D13D}" type="datetimeFigureOut">
              <a:rPr lang="es-ES"/>
              <a:pPr>
                <a:defRPr/>
              </a:pPr>
              <a:t>09/02/2011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B344629-6951-404A-BC34-B205FD30E64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662D35AA-CAB2-4ECF-B860-E4E22CCC53CB}" type="datetimeFigureOut">
              <a:rPr lang="es-ES"/>
              <a:pPr>
                <a:defRPr/>
              </a:pPr>
              <a:t>09/02/2011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1230E07-6177-4F96-9BCB-F3203F1B31B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3 Rectángulo"/>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4 Rectángulo"/>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Título"/>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solidFill>
                  <a:srgbClr val="FFFFFF"/>
                </a:solidFill>
              </a:defRPr>
            </a:lvl1pPr>
          </a:lstStyle>
          <a:p>
            <a:pPr>
              <a:defRPr/>
            </a:pPr>
            <a:fld id="{09C781F3-36EC-4F0F-A3A5-2B9E24E14385}" type="datetimeFigureOut">
              <a:rPr lang="es-ES"/>
              <a:pPr>
                <a:defRPr/>
              </a:pPr>
              <a:t>09/02/2011</a:t>
            </a:fld>
            <a:endParaRPr lang="es-ES"/>
          </a:p>
        </p:txBody>
      </p:sp>
      <p:sp>
        <p:nvSpPr>
          <p:cNvPr id="7" name="4 Marcador de pie de página"/>
          <p:cNvSpPr>
            <a:spLocks noGrp="1"/>
          </p:cNvSpPr>
          <p:nvPr>
            <p:ph type="ftr" sz="quarter" idx="11"/>
          </p:nvPr>
        </p:nvSpPr>
        <p:spPr/>
        <p:txBody>
          <a:bodyPr/>
          <a:lstStyle>
            <a:lvl1pPr>
              <a:defRPr>
                <a:solidFill>
                  <a:srgbClr val="FFFFFF"/>
                </a:solidFill>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C171AA87-0677-409C-A17F-4475ADF0897D}"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C1415F07-AA83-4E19-A450-87F295487076}" type="datetimeFigureOut">
              <a:rPr lang="es-ES"/>
              <a:pPr>
                <a:defRPr/>
              </a:pPr>
              <a:t>09/02/2011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CA24493-0FC6-4E73-B824-AE17F18EB8C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D66156E6-D86B-4B25-9A0C-55EE418C534A}" type="datetimeFigureOut">
              <a:rPr lang="es-ES"/>
              <a:pPr>
                <a:defRPr/>
              </a:pPr>
              <a:t>09/02/2011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CDD26E6-CF3B-4F29-8EB2-0E81CF6AFDF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CB048512-EB5D-45A3-B293-5CBC44C19F31}" type="datetimeFigureOut">
              <a:rPr lang="es-ES"/>
              <a:pPr>
                <a:defRPr/>
              </a:pPr>
              <a:t>09/02/2011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F0B44CB-66B4-4ADB-AAF4-B6FD9C97F17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45642DC6-1BA7-4D98-BE1A-1FC7DE6D247B}" type="datetimeFigureOut">
              <a:rPr lang="es-ES"/>
              <a:pPr>
                <a:defRPr/>
              </a:pPr>
              <a:t>09/02/2011</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7A87D1C8-9158-41E9-81EF-E91142387540}"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5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Título"/>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p:txBody>
          <a:bodyPr/>
          <a:lstStyle>
            <a:lvl1pPr>
              <a:defRPr/>
            </a:lvl1pPr>
          </a:lstStyle>
          <a:p>
            <a:pPr>
              <a:defRPr/>
            </a:pPr>
            <a:fld id="{8F8FC429-6FEE-4CC0-A89B-BFAD2569A319}" type="datetimeFigureOut">
              <a:rPr lang="es-ES"/>
              <a:pPr>
                <a:defRPr/>
              </a:pPr>
              <a:t>09/02/2011</a:t>
            </a:fld>
            <a:endParaRPr lang="es-ES"/>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pPr>
              <a:defRPr/>
            </a:pPr>
            <a:fld id="{BAFB169E-2739-4880-B29F-6BEF4D8C10E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5" name="4 Rectángulo"/>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5 Rectángulo"/>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a:xfrm>
            <a:off x="165100" y="1169988"/>
            <a:ext cx="2522538" cy="201612"/>
          </a:xfrm>
        </p:spPr>
        <p:txBody>
          <a:bodyPr/>
          <a:lstStyle>
            <a:lvl1pPr>
              <a:defRPr/>
            </a:lvl1pPr>
          </a:lstStyle>
          <a:p>
            <a:pPr>
              <a:defRPr/>
            </a:pPr>
            <a:fld id="{83ABAD4A-1C91-4DF8-8251-6974FD769883}" type="datetimeFigureOut">
              <a:rPr lang="es-ES"/>
              <a:pPr>
                <a:defRPr/>
              </a:pPr>
              <a:t>09/02/2011</a:t>
            </a:fld>
            <a:endParaRPr lang="es-ES"/>
          </a:p>
        </p:txBody>
      </p:sp>
      <p:sp>
        <p:nvSpPr>
          <p:cNvPr id="8" name="5 Marcador de pie de página"/>
          <p:cNvSpPr>
            <a:spLocks noGrp="1"/>
          </p:cNvSpPr>
          <p:nvPr>
            <p:ph type="ftr" sz="quarter" idx="11"/>
          </p:nvPr>
        </p:nvSpPr>
        <p:spPr>
          <a:xfrm>
            <a:off x="3035300" y="1169988"/>
            <a:ext cx="5194300" cy="201612"/>
          </a:xfrm>
        </p:spPr>
        <p:txBody>
          <a:bodyPr/>
          <a:lstStyle>
            <a:lvl1pPr>
              <a:defRPr>
                <a:solidFill>
                  <a:srgbClr val="BCBCBC"/>
                </a:solidFill>
              </a:defRPr>
            </a:lvl1pPr>
          </a:lstStyle>
          <a:p>
            <a:pPr>
              <a:defRPr/>
            </a:pPr>
            <a:endParaRPr lang="es-ES"/>
          </a:p>
        </p:txBody>
      </p:sp>
      <p:sp>
        <p:nvSpPr>
          <p:cNvPr id="9" name="6 Marcador de número de diapositiva"/>
          <p:cNvSpPr>
            <a:spLocks noGrp="1"/>
          </p:cNvSpPr>
          <p:nvPr>
            <p:ph type="sldNum" sz="quarter" idx="12"/>
          </p:nvPr>
        </p:nvSpPr>
        <p:spPr>
          <a:xfrm>
            <a:off x="8339138" y="1169988"/>
            <a:ext cx="733425" cy="201612"/>
          </a:xfrm>
        </p:spPr>
        <p:txBody>
          <a:bodyPr/>
          <a:lstStyle>
            <a:lvl1pPr>
              <a:defRPr/>
            </a:lvl1pPr>
          </a:lstStyle>
          <a:p>
            <a:pPr>
              <a:defRPr/>
            </a:pPr>
            <a:fld id="{4ECDD1F7-5707-4BC6-AC0B-D06A4AFE518D}"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6 Rectángulo"/>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Marcador de título"/>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s-ES" smtClean="0"/>
              <a:t>Haga clic para modificar el estilo de título del patrón</a:t>
            </a:r>
            <a:endParaRPr lang="en-US"/>
          </a:p>
        </p:txBody>
      </p:sp>
      <p:sp>
        <p:nvSpPr>
          <p:cNvPr id="1029" name="2 Marcador de texto"/>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defRPr>
            </a:lvl1pPr>
          </a:lstStyle>
          <a:p>
            <a:pPr>
              <a:defRPr/>
            </a:pPr>
            <a:fld id="{1A7090E2-E908-4821-822E-05B7F7C541A0}" type="datetimeFigureOut">
              <a:rPr lang="es-ES"/>
              <a:pPr>
                <a:defRPr/>
              </a:pPr>
              <a:t>09/02/2011</a:t>
            </a:fld>
            <a:endParaRPr lang="es-ES"/>
          </a:p>
        </p:txBody>
      </p:sp>
      <p:sp>
        <p:nvSpPr>
          <p:cNvPr id="5" name="4 Marcador de pie de página"/>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defRPr>
            </a:lvl1pPr>
          </a:lstStyle>
          <a:p>
            <a:pPr>
              <a:defRPr/>
            </a:pPr>
            <a:endParaRPr lang="es-ES"/>
          </a:p>
        </p:txBody>
      </p:sp>
      <p:sp>
        <p:nvSpPr>
          <p:cNvPr id="6" name="5 Marcador de número de diapositiva"/>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83B272E4-7FFB-499E-864A-93FAAB4624A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81" r:id="rId1"/>
    <p:sldLayoutId id="2147484071" r:id="rId2"/>
    <p:sldLayoutId id="2147484082" r:id="rId3"/>
    <p:sldLayoutId id="2147484072" r:id="rId4"/>
    <p:sldLayoutId id="2147484073" r:id="rId5"/>
    <p:sldLayoutId id="2147484074" r:id="rId6"/>
    <p:sldLayoutId id="2147484083" r:id="rId7"/>
    <p:sldLayoutId id="2147484084" r:id="rId8"/>
    <p:sldLayoutId id="2147484085" r:id="rId9"/>
    <p:sldLayoutId id="2147484075" r:id="rId10"/>
    <p:sldLayoutId id="2147484086" r:id="rId11"/>
    <p:sldLayoutId id="2147484076" r:id="rId12"/>
    <p:sldLayoutId id="2147484077" r:id="rId13"/>
    <p:sldLayoutId id="2147484078" r:id="rId14"/>
    <p:sldLayoutId id="2147484079" r:id="rId15"/>
    <p:sldLayoutId id="2147484080" r:id="rId16"/>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9527" y="804086"/>
            <a:ext cx="7514598" cy="3196906"/>
          </a:xfrm>
        </p:spPr>
        <p:txBody>
          <a:bodyPr/>
          <a:lstStyle/>
          <a:p>
            <a:pPr algn="ctr" defTabSz="963613" eaLnBrk="1" fontAlgn="auto" hangingPunct="1">
              <a:spcAft>
                <a:spcPts val="0"/>
              </a:spcAft>
              <a:defRPr/>
            </a:pPr>
            <a:r>
              <a:rPr lang="es-ES" sz="2800" dirty="0" smtClean="0">
                <a:solidFill>
                  <a:schemeClr val="accent1">
                    <a:satMod val="150000"/>
                  </a:schemeClr>
                </a:solidFill>
                <a:latin typeface="Arial Black" pitchFamily="34" charset="0"/>
              </a:rPr>
              <a:t>Fortalecimiento de la transparencia en una ONG.  El caso de FASINARM.</a:t>
            </a:r>
            <a:br>
              <a:rPr lang="es-ES" sz="2800" dirty="0" smtClean="0">
                <a:solidFill>
                  <a:schemeClr val="accent1">
                    <a:satMod val="150000"/>
                  </a:schemeClr>
                </a:solidFill>
                <a:latin typeface="Arial Black" pitchFamily="34" charset="0"/>
              </a:rPr>
            </a:br>
            <a:r>
              <a:rPr lang="es-ES" sz="2800" dirty="0" smtClean="0">
                <a:solidFill>
                  <a:schemeClr val="accent1">
                    <a:satMod val="150000"/>
                  </a:schemeClr>
                </a:solidFill>
                <a:latin typeface="Arial Black" pitchFamily="34" charset="0"/>
              </a:rPr>
              <a:t/>
            </a:r>
            <a:br>
              <a:rPr lang="es-ES" sz="2800" dirty="0" smtClean="0">
                <a:solidFill>
                  <a:schemeClr val="accent1">
                    <a:satMod val="150000"/>
                  </a:schemeClr>
                </a:solidFill>
                <a:latin typeface="Arial Black" pitchFamily="34" charset="0"/>
              </a:rPr>
            </a:br>
            <a:r>
              <a:rPr lang="es-ES" sz="2800" dirty="0" smtClean="0">
                <a:solidFill>
                  <a:schemeClr val="accent1">
                    <a:satMod val="150000"/>
                  </a:schemeClr>
                </a:solidFill>
                <a:latin typeface="Arial Black" pitchFamily="34" charset="0"/>
              </a:rPr>
              <a:t/>
            </a:r>
            <a:br>
              <a:rPr lang="es-ES" sz="2800" dirty="0" smtClean="0">
                <a:solidFill>
                  <a:schemeClr val="accent1">
                    <a:satMod val="150000"/>
                  </a:schemeClr>
                </a:solidFill>
                <a:latin typeface="Arial Black" pitchFamily="34" charset="0"/>
              </a:rPr>
            </a:br>
            <a:r>
              <a:rPr lang="es-ES" sz="2800" dirty="0" smtClean="0">
                <a:solidFill>
                  <a:schemeClr val="accent1">
                    <a:satMod val="150000"/>
                  </a:schemeClr>
                </a:solidFill>
              </a:rPr>
              <a:t> SEMINARIO </a:t>
            </a:r>
            <a:br>
              <a:rPr lang="es-ES" sz="2800" dirty="0" smtClean="0">
                <a:solidFill>
                  <a:schemeClr val="accent1">
                    <a:satMod val="150000"/>
                  </a:schemeClr>
                </a:solidFill>
              </a:rPr>
            </a:br>
            <a:r>
              <a:rPr lang="es-ES" sz="2200" dirty="0" smtClean="0">
                <a:solidFill>
                  <a:schemeClr val="accent1">
                    <a:satMod val="150000"/>
                  </a:schemeClr>
                </a:solidFill>
              </a:rPr>
              <a:t>Transparencia y rendición de cuentas: experiencias regionales frente al reto de legitimar el papel de las OSC en Ecuador. </a:t>
            </a:r>
            <a:endParaRPr lang="es-ES" sz="2200" dirty="0">
              <a:solidFill>
                <a:schemeClr val="accent1">
                  <a:satMod val="150000"/>
                </a:schemeClr>
              </a:solidFill>
            </a:endParaRPr>
          </a:p>
        </p:txBody>
      </p:sp>
      <p:sp>
        <p:nvSpPr>
          <p:cNvPr id="8195" name="Rectangle 3"/>
          <p:cNvSpPr>
            <a:spLocks noGrp="1" noChangeArrowheads="1"/>
          </p:cNvSpPr>
          <p:nvPr>
            <p:ph type="subTitle" idx="1"/>
          </p:nvPr>
        </p:nvSpPr>
        <p:spPr>
          <a:xfrm>
            <a:off x="468313" y="5084763"/>
            <a:ext cx="8077200" cy="1485900"/>
          </a:xfrm>
          <a:noFill/>
        </p:spPr>
        <p:txBody>
          <a:bodyPr/>
          <a:lstStyle/>
          <a:p>
            <a:pPr eaLnBrk="1" hangingPunct="1">
              <a:lnSpc>
                <a:spcPct val="90000"/>
              </a:lnSpc>
            </a:pPr>
            <a:endParaRPr lang="es-ES" sz="2400" smtClean="0"/>
          </a:p>
          <a:p>
            <a:pPr eaLnBrk="1" hangingPunct="1">
              <a:lnSpc>
                <a:spcPct val="90000"/>
              </a:lnSpc>
            </a:pPr>
            <a:endParaRPr lang="es-ES" sz="2400" smtClean="0"/>
          </a:p>
          <a:p>
            <a:pPr eaLnBrk="1" hangingPunct="1">
              <a:lnSpc>
                <a:spcPct val="90000"/>
              </a:lnSpc>
            </a:pPr>
            <a:endParaRPr lang="es-ES" sz="2400" smtClean="0"/>
          </a:p>
          <a:p>
            <a:pPr eaLnBrk="1" hangingPunct="1">
              <a:lnSpc>
                <a:spcPct val="90000"/>
              </a:lnSpc>
            </a:pPr>
            <a:endParaRPr lang="es-ES" sz="2400" smtClean="0"/>
          </a:p>
          <a:p>
            <a:pPr eaLnBrk="1" hangingPunct="1">
              <a:lnSpc>
                <a:spcPct val="90000"/>
              </a:lnSpc>
            </a:pPr>
            <a:endParaRPr lang="es-ES" sz="2400" smtClean="0"/>
          </a:p>
          <a:p>
            <a:pPr eaLnBrk="1" hangingPunct="1">
              <a:lnSpc>
                <a:spcPct val="90000"/>
              </a:lnSpc>
            </a:pPr>
            <a:endParaRPr lang="es-ES" sz="2400" smtClean="0"/>
          </a:p>
          <a:p>
            <a:pPr eaLnBrk="1" hangingPunct="1">
              <a:lnSpc>
                <a:spcPct val="90000"/>
              </a:lnSpc>
            </a:pPr>
            <a:r>
              <a:rPr lang="es-ES" sz="2400" smtClean="0"/>
              <a:t>GILDA MACIAS CARMIGNIANI</a:t>
            </a:r>
          </a:p>
          <a:p>
            <a:pPr eaLnBrk="1" hangingPunct="1">
              <a:lnSpc>
                <a:spcPct val="90000"/>
              </a:lnSpc>
            </a:pPr>
            <a:r>
              <a:rPr lang="es-ES" sz="2400" smtClean="0"/>
              <a:t>Quito, 25 de enero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155575"/>
            <a:ext cx="8229600" cy="1252538"/>
          </a:xfrm>
        </p:spPr>
        <p:txBody>
          <a:bodyPr wrap="square" tIns="45720" bIns="45720" numCol="1" anchorCtr="0" compatLnSpc="1">
            <a:prstTxWarp prst="textNoShape">
              <a:avLst/>
            </a:prstTxWarp>
          </a:bodyPr>
          <a:lstStyle/>
          <a:p>
            <a:pPr>
              <a:defRPr/>
            </a:pPr>
            <a:r>
              <a:rPr lang="es-ES" smtClean="0"/>
              <a:t>… ejemplos</a:t>
            </a:r>
          </a:p>
        </p:txBody>
      </p:sp>
      <p:sp>
        <p:nvSpPr>
          <p:cNvPr id="17411" name="2 Marcador de contenido"/>
          <p:cNvSpPr>
            <a:spLocks noGrp="1"/>
          </p:cNvSpPr>
          <p:nvPr>
            <p:ph idx="1"/>
          </p:nvPr>
        </p:nvSpPr>
        <p:spPr>
          <a:xfrm>
            <a:off x="468313" y="1557338"/>
            <a:ext cx="8318500" cy="5086350"/>
          </a:xfrm>
        </p:spPr>
        <p:txBody>
          <a:bodyPr/>
          <a:lstStyle/>
          <a:p>
            <a:r>
              <a:rPr lang="es-EC" sz="2400" smtClean="0"/>
              <a:t>Asumimos el cumplimiento de nuestros objetivos como un proceso de aprendizaje continuo, en el que compartimos conocimientos y experiencias con </a:t>
            </a:r>
            <a:r>
              <a:rPr lang="es-EC" sz="2400" b="1" smtClean="0"/>
              <a:t>organismos y universidades públicas y privadas</a:t>
            </a:r>
            <a:r>
              <a:rPr lang="es-EC" sz="2400" smtClean="0"/>
              <a:t> del sector. </a:t>
            </a:r>
          </a:p>
          <a:p>
            <a:endParaRPr lang="es-EC" sz="800" smtClean="0"/>
          </a:p>
          <a:p>
            <a:r>
              <a:rPr lang="es-ES" sz="2400" smtClean="0"/>
              <a:t>Evidenciamos transparencia y rectitud en el manejo de los </a:t>
            </a:r>
            <a:r>
              <a:rPr lang="es-ES" sz="2400" b="1" smtClean="0"/>
              <a:t>recursos económicos </a:t>
            </a:r>
            <a:r>
              <a:rPr lang="es-ES" sz="2400" smtClean="0"/>
              <a:t>asignados a la institución, privilegiando los derechos y la dignidad de las personas con discapacidad frente a cualquier propuesta o alianza económica.</a:t>
            </a:r>
          </a:p>
          <a:p>
            <a:endParaRPr lang="es-ES" sz="800" smtClean="0"/>
          </a:p>
          <a:p>
            <a:r>
              <a:rPr lang="es-EC" sz="2400" smtClean="0"/>
              <a:t>Difundimos nuestro quehacer a través de </a:t>
            </a:r>
            <a:r>
              <a:rPr lang="es-EC" sz="2400" b="1" smtClean="0"/>
              <a:t>un sistema de comunicación </a:t>
            </a:r>
            <a:r>
              <a:rPr lang="es-EC" sz="2400" smtClean="0"/>
              <a:t>veraz que permita a la comunidad mantener una percepción homogénea de nuestra misión y apreciar la coherencia entre el discurso y la práctica institucional. </a:t>
            </a:r>
            <a:endParaRPr lang="es-E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p:cNvSpPr>
          <p:nvPr>
            <p:ph type="title"/>
          </p:nvPr>
        </p:nvSpPr>
        <p:spPr bwMode="auto">
          <a:xfrm>
            <a:off x="488058" y="152400"/>
            <a:ext cx="8198766" cy="1250950"/>
          </a:xfrm>
        </p:spPr>
        <p:txBody>
          <a:bodyPr wrap="square" tIns="45720" bIns="45720" numCol="1" anchorCtr="0" compatLnSpc="1">
            <a:prstTxWarp prst="textNoShape">
              <a:avLst/>
            </a:prstTxWarp>
            <a:normAutofit fontScale="90000"/>
          </a:bodyPr>
          <a:lstStyle/>
          <a:p>
            <a:pPr>
              <a:defRPr/>
            </a:pPr>
            <a:r>
              <a:rPr lang="es-ES" dirty="0" smtClean="0"/>
              <a:t>ESTRUCTURA</a:t>
            </a:r>
            <a:br>
              <a:rPr lang="es-ES" dirty="0" smtClean="0"/>
            </a:br>
            <a:endParaRPr lang="es-ES" sz="3200" dirty="0" smtClean="0"/>
          </a:p>
        </p:txBody>
      </p:sp>
      <p:sp>
        <p:nvSpPr>
          <p:cNvPr id="18435" name="Rectangle 5"/>
          <p:cNvSpPr>
            <a:spLocks noGrp="1"/>
          </p:cNvSpPr>
          <p:nvPr>
            <p:ph type="body" sz="half" idx="1"/>
          </p:nvPr>
        </p:nvSpPr>
        <p:spPr/>
        <p:txBody>
          <a:bodyPr/>
          <a:lstStyle/>
          <a:p>
            <a:pPr marL="261938" indent="-261938">
              <a:lnSpc>
                <a:spcPct val="80000"/>
              </a:lnSpc>
            </a:pPr>
            <a:r>
              <a:rPr lang="es-ES" b="1" smtClean="0"/>
              <a:t>Consejo Directivo </a:t>
            </a:r>
          </a:p>
          <a:p>
            <a:pPr marL="261938" indent="-261938">
              <a:lnSpc>
                <a:spcPct val="80000"/>
              </a:lnSpc>
            </a:pPr>
            <a:endParaRPr lang="es-EC" sz="1000" b="1" smtClean="0"/>
          </a:p>
          <a:p>
            <a:pPr marL="261938" indent="-261938">
              <a:lnSpc>
                <a:spcPct val="80000"/>
              </a:lnSpc>
              <a:buFont typeface="Wingdings" pitchFamily="2" charset="2"/>
              <a:buChar char="§"/>
            </a:pPr>
            <a:r>
              <a:rPr lang="es-EC" sz="2000" smtClean="0"/>
              <a:t>decisiones estratégicas</a:t>
            </a:r>
          </a:p>
          <a:p>
            <a:pPr marL="261938" indent="-261938">
              <a:lnSpc>
                <a:spcPct val="80000"/>
              </a:lnSpc>
              <a:buFont typeface="Wingdings" pitchFamily="2" charset="2"/>
              <a:buChar char="§"/>
            </a:pPr>
            <a:r>
              <a:rPr lang="es-EC" sz="2000" smtClean="0"/>
              <a:t>apoyos puntuales</a:t>
            </a:r>
          </a:p>
          <a:p>
            <a:pPr marL="261938" indent="-261938">
              <a:lnSpc>
                <a:spcPct val="80000"/>
              </a:lnSpc>
              <a:buFont typeface="Wingdings" pitchFamily="2" charset="2"/>
              <a:buChar char="§"/>
            </a:pPr>
            <a:r>
              <a:rPr lang="es-EC" sz="2000" smtClean="0"/>
              <a:t>ex Directoras (3)</a:t>
            </a:r>
          </a:p>
          <a:p>
            <a:pPr marL="261938" indent="-261938">
              <a:lnSpc>
                <a:spcPct val="80000"/>
              </a:lnSpc>
              <a:buFont typeface="Wingdings" pitchFamily="2" charset="2"/>
              <a:buChar char="§"/>
            </a:pPr>
            <a:r>
              <a:rPr lang="es-EC" sz="2000" smtClean="0"/>
              <a:t>representantes Asociación de</a:t>
            </a:r>
          </a:p>
          <a:p>
            <a:pPr marL="261938" indent="-261938">
              <a:lnSpc>
                <a:spcPct val="80000"/>
              </a:lnSpc>
              <a:buFont typeface="Wingdings" pitchFamily="2" charset="2"/>
              <a:buNone/>
            </a:pPr>
            <a:r>
              <a:rPr lang="es-EC" sz="2000" smtClean="0"/>
              <a:t>      Padres y del voluntariado (2)</a:t>
            </a:r>
          </a:p>
          <a:p>
            <a:pPr marL="261938" indent="-261938">
              <a:lnSpc>
                <a:spcPct val="80000"/>
              </a:lnSpc>
              <a:buFont typeface="Wingdings" pitchFamily="2" charset="2"/>
              <a:buChar char="§"/>
            </a:pPr>
            <a:r>
              <a:rPr lang="es-EC" sz="2000" smtClean="0"/>
              <a:t>ciudadanos guayaquileños (12)</a:t>
            </a:r>
          </a:p>
          <a:p>
            <a:pPr marL="261938" indent="-261938">
              <a:lnSpc>
                <a:spcPct val="80000"/>
              </a:lnSpc>
              <a:buFontTx/>
              <a:buNone/>
            </a:pPr>
            <a:endParaRPr lang="es-EC" sz="2000" smtClean="0"/>
          </a:p>
          <a:p>
            <a:pPr marL="261938" indent="-261938">
              <a:lnSpc>
                <a:spcPct val="80000"/>
              </a:lnSpc>
              <a:buFontTx/>
              <a:buNone/>
            </a:pPr>
            <a:r>
              <a:rPr lang="es-EC" sz="2000" i="1" smtClean="0"/>
              <a:t>     Principios: equidad de género, generacional y áreas de trabajo . </a:t>
            </a:r>
          </a:p>
          <a:p>
            <a:pPr marL="261938" indent="-261938">
              <a:lnSpc>
                <a:spcPct val="80000"/>
              </a:lnSpc>
              <a:buFont typeface="Wingdings 2" pitchFamily="18" charset="2"/>
              <a:buNone/>
            </a:pPr>
            <a:endParaRPr lang="es-EC" sz="2000" i="1" smtClean="0"/>
          </a:p>
          <a:p>
            <a:pPr marL="261938" indent="-261938">
              <a:lnSpc>
                <a:spcPct val="80000"/>
              </a:lnSpc>
              <a:buFont typeface="Wingdings 2" pitchFamily="18" charset="2"/>
              <a:buNone/>
            </a:pPr>
            <a:endParaRPr lang="es-EC" sz="1400" smtClean="0"/>
          </a:p>
          <a:p>
            <a:pPr marL="261938" indent="-261938">
              <a:lnSpc>
                <a:spcPct val="80000"/>
              </a:lnSpc>
            </a:pPr>
            <a:r>
              <a:rPr lang="es-ES" b="1" smtClean="0"/>
              <a:t>Comité Ejecutivo</a:t>
            </a:r>
            <a:r>
              <a:rPr lang="es-ES" sz="3600" b="1" smtClean="0"/>
              <a:t> </a:t>
            </a:r>
          </a:p>
          <a:p>
            <a:pPr marL="261938" indent="-261938">
              <a:lnSpc>
                <a:spcPct val="80000"/>
              </a:lnSpc>
              <a:buFont typeface="Wingdings 2" pitchFamily="18" charset="2"/>
              <a:buNone/>
            </a:pPr>
            <a:endParaRPr lang="es-EC" sz="1200" b="1" smtClean="0"/>
          </a:p>
          <a:p>
            <a:pPr marL="261938" indent="-261938">
              <a:lnSpc>
                <a:spcPct val="80000"/>
              </a:lnSpc>
              <a:buFont typeface="Wingdings" pitchFamily="2" charset="2"/>
              <a:buChar char="§"/>
            </a:pPr>
            <a:r>
              <a:rPr lang="es-ES" sz="2000" smtClean="0"/>
              <a:t>asegura cumplimiento estrategias</a:t>
            </a:r>
          </a:p>
          <a:p>
            <a:pPr marL="261938" indent="-261938">
              <a:lnSpc>
                <a:spcPct val="80000"/>
              </a:lnSpc>
              <a:buFont typeface="Wingdings" pitchFamily="2" charset="2"/>
              <a:buChar char="§"/>
            </a:pPr>
            <a:r>
              <a:rPr lang="es-ES" sz="2000" smtClean="0"/>
              <a:t>acompaña Dirección General  </a:t>
            </a:r>
          </a:p>
          <a:p>
            <a:pPr marL="261938" indent="-261938">
              <a:lnSpc>
                <a:spcPct val="80000"/>
              </a:lnSpc>
              <a:buFont typeface="Wingdings" pitchFamily="2" charset="2"/>
              <a:buChar char="§"/>
            </a:pPr>
            <a:r>
              <a:rPr lang="es-ES" sz="2000" smtClean="0"/>
              <a:t>3 miembros del Consejo Directivo</a:t>
            </a:r>
          </a:p>
        </p:txBody>
      </p:sp>
      <p:pic>
        <p:nvPicPr>
          <p:cNvPr id="18436" name="Imagen 22" descr="P1010132"/>
          <p:cNvPicPr>
            <a:picLocks noChangeAspect="1" noChangeArrowheads="1"/>
          </p:cNvPicPr>
          <p:nvPr>
            <p:ph sz="quarter" idx="4294967295"/>
          </p:nvPr>
        </p:nvPicPr>
        <p:blipFill>
          <a:blip r:embed="rId2" cstate="print"/>
          <a:srcRect/>
          <a:stretch>
            <a:fillRect/>
          </a:stretch>
        </p:blipFill>
        <p:spPr>
          <a:xfrm>
            <a:off x="5286375" y="1714500"/>
            <a:ext cx="2663825" cy="1871663"/>
          </a:xfrm>
          <a:noFill/>
        </p:spPr>
      </p:pic>
      <p:pic>
        <p:nvPicPr>
          <p:cNvPr id="18437" name="6 Imagen" descr="D:\Mis documentos\Imagen 031.jpg"/>
          <p:cNvPicPr>
            <a:picLocks noChangeAspect="1" noChangeArrowheads="1"/>
          </p:cNvPicPr>
          <p:nvPr/>
        </p:nvPicPr>
        <p:blipFill>
          <a:blip r:embed="rId3" cstate="print"/>
          <a:srcRect/>
          <a:stretch>
            <a:fillRect/>
          </a:stretch>
        </p:blipFill>
        <p:spPr bwMode="auto">
          <a:xfrm>
            <a:off x="6215063" y="3929063"/>
            <a:ext cx="1766887" cy="1320800"/>
          </a:xfrm>
          <a:prstGeom prst="rect">
            <a:avLst/>
          </a:prstGeom>
          <a:noFill/>
          <a:ln w="9525">
            <a:noFill/>
            <a:miter lim="800000"/>
            <a:headEnd/>
            <a:tailEnd/>
          </a:ln>
        </p:spPr>
      </p:pic>
      <p:pic>
        <p:nvPicPr>
          <p:cNvPr id="18438" name="7 Imagen" descr="D:\Mis documentos\Imagen 035.jpg"/>
          <p:cNvPicPr>
            <a:picLocks noChangeAspect="1" noChangeArrowheads="1"/>
          </p:cNvPicPr>
          <p:nvPr/>
        </p:nvPicPr>
        <p:blipFill>
          <a:blip r:embed="rId4" cstate="print"/>
          <a:srcRect/>
          <a:stretch>
            <a:fillRect/>
          </a:stretch>
        </p:blipFill>
        <p:spPr bwMode="auto">
          <a:xfrm>
            <a:off x="6215063" y="5357813"/>
            <a:ext cx="1757362"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s-ES" smtClean="0"/>
              <a:t>… estructura</a:t>
            </a:r>
          </a:p>
        </p:txBody>
      </p:sp>
      <p:sp>
        <p:nvSpPr>
          <p:cNvPr id="19459" name="Rectangle 3"/>
          <p:cNvSpPr>
            <a:spLocks noGrp="1"/>
          </p:cNvSpPr>
          <p:nvPr>
            <p:ph type="body" idx="1"/>
          </p:nvPr>
        </p:nvSpPr>
        <p:spPr>
          <a:xfrm>
            <a:off x="468313" y="1557338"/>
            <a:ext cx="5759450" cy="5111750"/>
          </a:xfrm>
        </p:spPr>
        <p:txBody>
          <a:bodyPr/>
          <a:lstStyle/>
          <a:p>
            <a:pPr>
              <a:lnSpc>
                <a:spcPct val="80000"/>
              </a:lnSpc>
            </a:pPr>
            <a:r>
              <a:rPr lang="es-ES" sz="2600" b="1" smtClean="0"/>
              <a:t>Dirección General</a:t>
            </a:r>
            <a:r>
              <a:rPr lang="es-ES" sz="2600" smtClean="0"/>
              <a:t>: aspectos programáticos, administrativos y financieros con apoyo de Direcciones y Coordinaciones de Unidades.</a:t>
            </a:r>
          </a:p>
          <a:p>
            <a:pPr>
              <a:lnSpc>
                <a:spcPct val="80000"/>
              </a:lnSpc>
            </a:pPr>
            <a:endParaRPr lang="es-ES" sz="800" smtClean="0"/>
          </a:p>
          <a:p>
            <a:pPr>
              <a:lnSpc>
                <a:spcPct val="80000"/>
              </a:lnSpc>
            </a:pPr>
            <a:r>
              <a:rPr lang="es-ES" sz="2600" b="1" smtClean="0"/>
              <a:t>Direcciones y Coordinaciones de Unidades:</a:t>
            </a:r>
            <a:r>
              <a:rPr lang="es-ES" sz="2600" smtClean="0"/>
              <a:t> responsables de la operación de sus programas.</a:t>
            </a:r>
          </a:p>
          <a:p>
            <a:pPr>
              <a:lnSpc>
                <a:spcPct val="80000"/>
              </a:lnSpc>
            </a:pPr>
            <a:endParaRPr lang="es-ES" sz="800" b="1" smtClean="0"/>
          </a:p>
          <a:p>
            <a:pPr>
              <a:lnSpc>
                <a:spcPct val="80000"/>
              </a:lnSpc>
            </a:pPr>
            <a:r>
              <a:rPr lang="es-ES" sz="2600" b="1" smtClean="0"/>
              <a:t>Personal operativo</a:t>
            </a:r>
            <a:r>
              <a:rPr lang="es-ES" sz="2600" smtClean="0"/>
              <a:t>: docentes, técnicos especialistas, instructores que trabajan en atención directa a usuarios.</a:t>
            </a:r>
          </a:p>
          <a:p>
            <a:pPr>
              <a:lnSpc>
                <a:spcPct val="80000"/>
              </a:lnSpc>
            </a:pPr>
            <a:endParaRPr lang="es-ES" sz="800" b="1" smtClean="0"/>
          </a:p>
          <a:p>
            <a:pPr>
              <a:lnSpc>
                <a:spcPct val="80000"/>
              </a:lnSpc>
            </a:pPr>
            <a:r>
              <a:rPr lang="es-ES" sz="2600" b="1" smtClean="0"/>
              <a:t>Personal administrativo y de servicio</a:t>
            </a:r>
            <a:r>
              <a:rPr lang="es-ES" sz="2600" smtClean="0"/>
              <a:t> que brinda soporte a la organización.</a:t>
            </a:r>
          </a:p>
        </p:txBody>
      </p:sp>
      <p:sp>
        <p:nvSpPr>
          <p:cNvPr id="19460" name="Text Box 4"/>
          <p:cNvSpPr txBox="1">
            <a:spLocks noChangeArrowheads="1"/>
          </p:cNvSpPr>
          <p:nvPr/>
        </p:nvSpPr>
        <p:spPr bwMode="auto">
          <a:xfrm>
            <a:off x="6227763" y="1773238"/>
            <a:ext cx="2736850" cy="366712"/>
          </a:xfrm>
          <a:prstGeom prst="rect">
            <a:avLst/>
          </a:prstGeom>
          <a:noFill/>
          <a:ln w="9525">
            <a:noFill/>
            <a:miter lim="800000"/>
            <a:headEnd/>
            <a:tailEnd/>
          </a:ln>
        </p:spPr>
        <p:txBody>
          <a:bodyPr>
            <a:spAutoFit/>
          </a:bodyPr>
          <a:lstStyle/>
          <a:p>
            <a:pPr>
              <a:spcBef>
                <a:spcPct val="50000"/>
              </a:spcBef>
            </a:pPr>
            <a:endParaRPr lang="es-ES"/>
          </a:p>
        </p:txBody>
      </p:sp>
      <p:sp>
        <p:nvSpPr>
          <p:cNvPr id="19461" name="Text Box 5"/>
          <p:cNvSpPr txBox="1">
            <a:spLocks noChangeArrowheads="1"/>
          </p:cNvSpPr>
          <p:nvPr/>
        </p:nvSpPr>
        <p:spPr bwMode="auto">
          <a:xfrm>
            <a:off x="6516688" y="2276475"/>
            <a:ext cx="2232025" cy="366713"/>
          </a:xfrm>
          <a:prstGeom prst="rect">
            <a:avLst/>
          </a:prstGeom>
          <a:noFill/>
          <a:ln w="9525">
            <a:noFill/>
            <a:miter lim="800000"/>
            <a:headEnd/>
            <a:tailEnd/>
          </a:ln>
        </p:spPr>
        <p:txBody>
          <a:bodyPr>
            <a:spAutoFit/>
          </a:bodyPr>
          <a:lstStyle/>
          <a:p>
            <a:pPr>
              <a:spcBef>
                <a:spcPct val="50000"/>
              </a:spcBef>
            </a:pPr>
            <a:endParaRPr lang="es-ES"/>
          </a:p>
        </p:txBody>
      </p:sp>
      <p:pic>
        <p:nvPicPr>
          <p:cNvPr id="19462" name="Imagen 4" descr="peydi"/>
          <p:cNvPicPr>
            <a:picLocks noChangeAspect="1" noChangeArrowheads="1"/>
          </p:cNvPicPr>
          <p:nvPr/>
        </p:nvPicPr>
        <p:blipFill>
          <a:blip r:embed="rId2" cstate="print"/>
          <a:srcRect/>
          <a:stretch>
            <a:fillRect/>
          </a:stretch>
        </p:blipFill>
        <p:spPr bwMode="auto">
          <a:xfrm>
            <a:off x="6084888" y="2708275"/>
            <a:ext cx="2808287" cy="2233613"/>
          </a:xfrm>
          <a:prstGeom prst="rect">
            <a:avLst/>
          </a:prstGeom>
          <a:noFill/>
          <a:ln w="9525">
            <a:noFill/>
            <a:miter lim="800000"/>
            <a:headEnd/>
            <a:tailEnd/>
          </a:ln>
        </p:spPr>
      </p:pic>
      <p:sp>
        <p:nvSpPr>
          <p:cNvPr id="19463" name="Text Box 8"/>
          <p:cNvSpPr txBox="1">
            <a:spLocks noChangeArrowheads="1"/>
          </p:cNvSpPr>
          <p:nvPr/>
        </p:nvSpPr>
        <p:spPr bwMode="auto">
          <a:xfrm>
            <a:off x="6084888" y="5157788"/>
            <a:ext cx="2879725" cy="517525"/>
          </a:xfrm>
          <a:prstGeom prst="rect">
            <a:avLst/>
          </a:prstGeom>
          <a:noFill/>
          <a:ln w="9525">
            <a:noFill/>
            <a:miter lim="800000"/>
            <a:headEnd/>
            <a:tailEnd/>
          </a:ln>
        </p:spPr>
        <p:txBody>
          <a:bodyPr>
            <a:spAutoFit/>
          </a:bodyPr>
          <a:lstStyle/>
          <a:p>
            <a:pPr>
              <a:spcBef>
                <a:spcPct val="50000"/>
              </a:spcBef>
            </a:pPr>
            <a:r>
              <a:rPr lang="es-ES" sz="1400" b="1"/>
              <a:t>Programa de Fortalecimiento del Liderazgo.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a:xfrm>
            <a:off x="357188" y="1571625"/>
            <a:ext cx="2867025" cy="1785938"/>
          </a:xfrm>
          <a:noFill/>
        </p:spPr>
      </p:pic>
      <p:pic>
        <p:nvPicPr>
          <p:cNvPr id="20483" name="Picture 3"/>
          <p:cNvPicPr>
            <a:picLocks noChangeAspect="1" noChangeArrowheads="1"/>
          </p:cNvPicPr>
          <p:nvPr/>
        </p:nvPicPr>
        <p:blipFill>
          <a:blip r:embed="rId3" cstate="print"/>
          <a:srcRect/>
          <a:stretch>
            <a:fillRect/>
          </a:stretch>
        </p:blipFill>
        <p:spPr bwMode="auto">
          <a:xfrm>
            <a:off x="3714750" y="1571625"/>
            <a:ext cx="1766888" cy="1633538"/>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6572250" y="1571625"/>
            <a:ext cx="1587500" cy="2728913"/>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642938" y="3571875"/>
            <a:ext cx="1839912" cy="2830513"/>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3786188" y="3786188"/>
            <a:ext cx="1782762" cy="2643187"/>
          </a:xfrm>
          <a:prstGeom prst="rect">
            <a:avLst/>
          </a:prstGeom>
          <a:noFill/>
          <a:ln w="9525">
            <a:noFill/>
            <a:miter lim="800000"/>
            <a:headEnd/>
            <a:tailEnd/>
          </a:ln>
        </p:spPr>
      </p:pic>
      <p:pic>
        <p:nvPicPr>
          <p:cNvPr id="20487" name="Imagen 13" descr="DIARIO DEL BEBE 2007"/>
          <p:cNvPicPr>
            <a:picLocks noChangeAspect="1" noChangeArrowheads="1"/>
          </p:cNvPicPr>
          <p:nvPr/>
        </p:nvPicPr>
        <p:blipFill>
          <a:blip r:embed="rId7" cstate="print"/>
          <a:srcRect/>
          <a:stretch>
            <a:fillRect/>
          </a:stretch>
        </p:blipFill>
        <p:spPr bwMode="auto">
          <a:xfrm>
            <a:off x="6572250" y="4643438"/>
            <a:ext cx="1368425" cy="1512887"/>
          </a:xfrm>
          <a:prstGeom prst="rect">
            <a:avLst/>
          </a:prstGeom>
          <a:noFill/>
          <a:ln w="9525">
            <a:noFill/>
            <a:miter lim="800000"/>
            <a:headEnd/>
            <a:tailEnd/>
          </a:ln>
        </p:spPr>
      </p:pic>
      <p:sp>
        <p:nvSpPr>
          <p:cNvPr id="10" name="Rectangle 2"/>
          <p:cNvSpPr>
            <a:spLocks noGrp="1"/>
          </p:cNvSpPr>
          <p:nvPr>
            <p:ph type="title"/>
          </p:nvPr>
        </p:nvSpPr>
        <p:spPr bwMode="auto"/>
        <p:txBody>
          <a:bodyPr wrap="square" tIns="45720" bIns="45720" numCol="1" anchorCtr="0" compatLnSpc="1">
            <a:prstTxWarp prst="textNoShape">
              <a:avLst/>
            </a:prstTxWarp>
            <a:normAutofit fontScale="90000"/>
          </a:bodyPr>
          <a:lstStyle/>
          <a:p>
            <a:pPr>
              <a:defRPr/>
            </a:pPr>
            <a:r>
              <a:rPr lang="es-ES" sz="4100" dirty="0" smtClean="0"/>
              <a:t>Transparencia y rendición de cuentas.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179388" y="152400"/>
            <a:ext cx="8964612" cy="973138"/>
          </a:xfrm>
        </p:spPr>
        <p:txBody>
          <a:bodyPr wrap="square" tIns="45720" bIns="45720" numCol="1" anchorCtr="0" compatLnSpc="1">
            <a:prstTxWarp prst="textNoShape">
              <a:avLst/>
            </a:prstTxWarp>
          </a:bodyPr>
          <a:lstStyle/>
          <a:p>
            <a:pPr>
              <a:defRPr/>
            </a:pPr>
            <a:r>
              <a:rPr lang="es-ES" sz="4100" dirty="0" smtClean="0"/>
              <a:t>Transparencia:  lo intangible.</a:t>
            </a:r>
          </a:p>
        </p:txBody>
      </p:sp>
      <p:pic>
        <p:nvPicPr>
          <p:cNvPr id="21507" name="Imagen 1" descr="image003"/>
          <p:cNvPicPr>
            <a:picLocks noChangeAspect="1" noChangeArrowheads="1"/>
          </p:cNvPicPr>
          <p:nvPr>
            <p:ph type="body" idx="1"/>
          </p:nvPr>
        </p:nvPicPr>
        <p:blipFill>
          <a:blip r:embed="rId2" cstate="print"/>
          <a:srcRect/>
          <a:stretch>
            <a:fillRect/>
          </a:stretch>
        </p:blipFill>
        <p:spPr>
          <a:xfrm>
            <a:off x="179388" y="1628775"/>
            <a:ext cx="1762125" cy="1368425"/>
          </a:xfrm>
          <a:noFill/>
        </p:spPr>
      </p:pic>
      <p:pic>
        <p:nvPicPr>
          <p:cNvPr id="21508" name="Imagen 7" descr="foto"/>
          <p:cNvPicPr>
            <a:picLocks noChangeAspect="1" noChangeArrowheads="1"/>
          </p:cNvPicPr>
          <p:nvPr/>
        </p:nvPicPr>
        <p:blipFill>
          <a:blip r:embed="rId3" cstate="print"/>
          <a:srcRect/>
          <a:stretch>
            <a:fillRect/>
          </a:stretch>
        </p:blipFill>
        <p:spPr bwMode="auto">
          <a:xfrm>
            <a:off x="250825" y="3141663"/>
            <a:ext cx="1512888" cy="1295400"/>
          </a:xfrm>
          <a:prstGeom prst="rect">
            <a:avLst/>
          </a:prstGeom>
          <a:noFill/>
          <a:ln w="9525">
            <a:noFill/>
            <a:miter lim="800000"/>
            <a:headEnd/>
            <a:tailEnd/>
          </a:ln>
        </p:spPr>
      </p:pic>
      <p:pic>
        <p:nvPicPr>
          <p:cNvPr id="21509" name="Imagen 16" descr="P1040238"/>
          <p:cNvPicPr>
            <a:picLocks noChangeAspect="1" noChangeArrowheads="1"/>
          </p:cNvPicPr>
          <p:nvPr/>
        </p:nvPicPr>
        <p:blipFill>
          <a:blip r:embed="rId4" cstate="print"/>
          <a:srcRect/>
          <a:stretch>
            <a:fillRect/>
          </a:stretch>
        </p:blipFill>
        <p:spPr bwMode="auto">
          <a:xfrm>
            <a:off x="2124075" y="1700213"/>
            <a:ext cx="1727200" cy="1296987"/>
          </a:xfrm>
          <a:prstGeom prst="rect">
            <a:avLst/>
          </a:prstGeom>
          <a:noFill/>
          <a:ln w="9525">
            <a:noFill/>
            <a:miter lim="800000"/>
            <a:headEnd/>
            <a:tailEnd/>
          </a:ln>
        </p:spPr>
      </p:pic>
      <p:pic>
        <p:nvPicPr>
          <p:cNvPr id="21510" name="Imagen 19" descr="Certificado de votacion JC 013"/>
          <p:cNvPicPr>
            <a:picLocks noChangeAspect="1" noChangeArrowheads="1"/>
          </p:cNvPicPr>
          <p:nvPr/>
        </p:nvPicPr>
        <p:blipFill>
          <a:blip r:embed="rId5" cstate="print"/>
          <a:srcRect/>
          <a:stretch>
            <a:fillRect/>
          </a:stretch>
        </p:blipFill>
        <p:spPr bwMode="auto">
          <a:xfrm>
            <a:off x="1908175" y="3213100"/>
            <a:ext cx="1727200" cy="1420813"/>
          </a:xfrm>
          <a:prstGeom prst="rect">
            <a:avLst/>
          </a:prstGeom>
          <a:noFill/>
          <a:ln w="9525">
            <a:noFill/>
            <a:miter lim="800000"/>
            <a:headEnd/>
            <a:tailEnd/>
          </a:ln>
        </p:spPr>
      </p:pic>
      <p:pic>
        <p:nvPicPr>
          <p:cNvPr id="21511" name="Imagen 2" descr="Logo_Expolibro"/>
          <p:cNvPicPr>
            <a:picLocks noChangeAspect="1" noChangeArrowheads="1"/>
          </p:cNvPicPr>
          <p:nvPr/>
        </p:nvPicPr>
        <p:blipFill>
          <a:blip r:embed="rId6" cstate="print"/>
          <a:srcRect/>
          <a:stretch>
            <a:fillRect/>
          </a:stretch>
        </p:blipFill>
        <p:spPr bwMode="auto">
          <a:xfrm>
            <a:off x="179388" y="4652963"/>
            <a:ext cx="1485900" cy="1655762"/>
          </a:xfrm>
          <a:prstGeom prst="rect">
            <a:avLst/>
          </a:prstGeom>
          <a:noFill/>
          <a:ln w="9525">
            <a:noFill/>
            <a:miter lim="800000"/>
            <a:headEnd/>
            <a:tailEnd/>
          </a:ln>
        </p:spPr>
      </p:pic>
      <p:pic>
        <p:nvPicPr>
          <p:cNvPr id="21512" name="Imagen 4" descr="Imagen 253"/>
          <p:cNvPicPr>
            <a:picLocks noChangeAspect="1" noChangeArrowheads="1"/>
          </p:cNvPicPr>
          <p:nvPr/>
        </p:nvPicPr>
        <p:blipFill>
          <a:blip r:embed="rId7" cstate="print"/>
          <a:srcRect/>
          <a:stretch>
            <a:fillRect/>
          </a:stretch>
        </p:blipFill>
        <p:spPr bwMode="auto">
          <a:xfrm>
            <a:off x="3851275" y="3284538"/>
            <a:ext cx="1657350" cy="1296987"/>
          </a:xfrm>
          <a:prstGeom prst="rect">
            <a:avLst/>
          </a:prstGeom>
          <a:noFill/>
          <a:ln w="9525">
            <a:noFill/>
            <a:miter lim="800000"/>
            <a:headEnd/>
            <a:tailEnd/>
          </a:ln>
        </p:spPr>
      </p:pic>
      <p:pic>
        <p:nvPicPr>
          <p:cNvPr id="21513" name="Imagen 3" descr="PICT0070"/>
          <p:cNvPicPr>
            <a:picLocks noChangeAspect="1" noChangeArrowheads="1"/>
          </p:cNvPicPr>
          <p:nvPr/>
        </p:nvPicPr>
        <p:blipFill>
          <a:blip r:embed="rId8" cstate="print"/>
          <a:srcRect/>
          <a:stretch>
            <a:fillRect/>
          </a:stretch>
        </p:blipFill>
        <p:spPr bwMode="auto">
          <a:xfrm>
            <a:off x="3995738" y="1628775"/>
            <a:ext cx="1655762" cy="1296988"/>
          </a:xfrm>
          <a:prstGeom prst="rect">
            <a:avLst/>
          </a:prstGeom>
          <a:noFill/>
          <a:ln w="9525">
            <a:noFill/>
            <a:miter lim="800000"/>
            <a:headEnd/>
            <a:tailEnd/>
          </a:ln>
        </p:spPr>
      </p:pic>
      <p:pic>
        <p:nvPicPr>
          <p:cNvPr id="21514" name="Imagen 31" descr="expomueble09-2"/>
          <p:cNvPicPr>
            <a:picLocks noChangeAspect="1" noChangeArrowheads="1"/>
          </p:cNvPicPr>
          <p:nvPr/>
        </p:nvPicPr>
        <p:blipFill>
          <a:blip r:embed="rId9" cstate="print"/>
          <a:srcRect/>
          <a:stretch>
            <a:fillRect/>
          </a:stretch>
        </p:blipFill>
        <p:spPr bwMode="auto">
          <a:xfrm>
            <a:off x="5651500" y="3068638"/>
            <a:ext cx="1728788" cy="1457325"/>
          </a:xfrm>
          <a:prstGeom prst="rect">
            <a:avLst/>
          </a:prstGeom>
          <a:noFill/>
          <a:ln w="9525">
            <a:noFill/>
            <a:miter lim="800000"/>
            <a:headEnd/>
            <a:tailEnd/>
          </a:ln>
        </p:spPr>
      </p:pic>
      <p:pic>
        <p:nvPicPr>
          <p:cNvPr id="21515" name="Imagen 34" descr="fasinarm-pto sta ana 017-UBE"/>
          <p:cNvPicPr>
            <a:picLocks noChangeAspect="1" noChangeArrowheads="1"/>
          </p:cNvPicPr>
          <p:nvPr/>
        </p:nvPicPr>
        <p:blipFill>
          <a:blip r:embed="rId10" cstate="print"/>
          <a:srcRect/>
          <a:stretch>
            <a:fillRect/>
          </a:stretch>
        </p:blipFill>
        <p:spPr bwMode="auto">
          <a:xfrm>
            <a:off x="6516688" y="4868863"/>
            <a:ext cx="2087562" cy="1512887"/>
          </a:xfrm>
          <a:prstGeom prst="rect">
            <a:avLst/>
          </a:prstGeom>
          <a:noFill/>
          <a:ln w="9525">
            <a:noFill/>
            <a:miter lim="800000"/>
            <a:headEnd/>
            <a:tailEnd/>
          </a:ln>
        </p:spPr>
      </p:pic>
      <p:pic>
        <p:nvPicPr>
          <p:cNvPr id="21516" name="Imagen 37" descr="_WLO4833"/>
          <p:cNvPicPr>
            <a:picLocks noChangeAspect="1" noChangeArrowheads="1"/>
          </p:cNvPicPr>
          <p:nvPr/>
        </p:nvPicPr>
        <p:blipFill>
          <a:blip r:embed="rId11" cstate="print"/>
          <a:srcRect/>
          <a:stretch>
            <a:fillRect/>
          </a:stretch>
        </p:blipFill>
        <p:spPr bwMode="auto">
          <a:xfrm>
            <a:off x="5795963" y="1557338"/>
            <a:ext cx="1697037" cy="1296987"/>
          </a:xfrm>
          <a:prstGeom prst="rect">
            <a:avLst/>
          </a:prstGeom>
          <a:noFill/>
          <a:ln w="9525">
            <a:noFill/>
            <a:miter lim="800000"/>
            <a:headEnd/>
            <a:tailEnd/>
          </a:ln>
        </p:spPr>
      </p:pic>
      <p:pic>
        <p:nvPicPr>
          <p:cNvPr id="21517" name="Imagen 7" descr="Imagen 058"/>
          <p:cNvPicPr>
            <a:picLocks noChangeAspect="1" noChangeArrowheads="1"/>
          </p:cNvPicPr>
          <p:nvPr/>
        </p:nvPicPr>
        <p:blipFill>
          <a:blip r:embed="rId12" cstate="print"/>
          <a:srcRect/>
          <a:stretch>
            <a:fillRect/>
          </a:stretch>
        </p:blipFill>
        <p:spPr bwMode="auto">
          <a:xfrm>
            <a:off x="4140200" y="4868863"/>
            <a:ext cx="2160588" cy="1512887"/>
          </a:xfrm>
          <a:prstGeom prst="rect">
            <a:avLst/>
          </a:prstGeom>
          <a:noFill/>
          <a:ln w="9525">
            <a:noFill/>
            <a:miter lim="800000"/>
            <a:headEnd/>
            <a:tailEnd/>
          </a:ln>
        </p:spPr>
      </p:pic>
      <p:pic>
        <p:nvPicPr>
          <p:cNvPr id="21518" name="Imagen 51" descr="100_2868 (1)"/>
          <p:cNvPicPr>
            <a:picLocks noChangeAspect="1" noChangeArrowheads="1"/>
          </p:cNvPicPr>
          <p:nvPr/>
        </p:nvPicPr>
        <p:blipFill>
          <a:blip r:embed="rId13" cstate="print"/>
          <a:srcRect/>
          <a:stretch>
            <a:fillRect/>
          </a:stretch>
        </p:blipFill>
        <p:spPr bwMode="auto">
          <a:xfrm>
            <a:off x="7596188" y="1628775"/>
            <a:ext cx="1368425" cy="1171575"/>
          </a:xfrm>
          <a:prstGeom prst="rect">
            <a:avLst/>
          </a:prstGeom>
          <a:noFill/>
          <a:ln w="9525">
            <a:noFill/>
            <a:miter lim="800000"/>
            <a:headEnd/>
            <a:tailEnd/>
          </a:ln>
        </p:spPr>
      </p:pic>
      <p:pic>
        <p:nvPicPr>
          <p:cNvPr id="21519" name="Imagen 57" descr="congreso guatemala"/>
          <p:cNvPicPr>
            <a:picLocks noChangeAspect="1" noChangeArrowheads="1"/>
          </p:cNvPicPr>
          <p:nvPr/>
        </p:nvPicPr>
        <p:blipFill>
          <a:blip r:embed="rId14" cstate="print"/>
          <a:srcRect/>
          <a:stretch>
            <a:fillRect/>
          </a:stretch>
        </p:blipFill>
        <p:spPr bwMode="auto">
          <a:xfrm>
            <a:off x="1979613" y="5013325"/>
            <a:ext cx="1852612" cy="1285875"/>
          </a:xfrm>
          <a:prstGeom prst="rect">
            <a:avLst/>
          </a:prstGeom>
          <a:noFill/>
          <a:ln w="9525">
            <a:noFill/>
            <a:miter lim="800000"/>
            <a:headEnd/>
            <a:tailEnd/>
          </a:ln>
        </p:spPr>
      </p:pic>
      <p:pic>
        <p:nvPicPr>
          <p:cNvPr id="21520" name="Picture 21"/>
          <p:cNvPicPr>
            <a:picLocks noChangeAspect="1" noChangeArrowheads="1"/>
          </p:cNvPicPr>
          <p:nvPr/>
        </p:nvPicPr>
        <p:blipFill>
          <a:blip r:embed="rId15" cstate="print"/>
          <a:srcRect/>
          <a:stretch>
            <a:fillRect/>
          </a:stretch>
        </p:blipFill>
        <p:spPr bwMode="auto">
          <a:xfrm>
            <a:off x="7429500" y="3071813"/>
            <a:ext cx="1473200" cy="145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s-ES" dirty="0" smtClean="0"/>
              <a:t>FASINARM   (1966-2011)</a:t>
            </a:r>
          </a:p>
        </p:txBody>
      </p:sp>
      <p:sp>
        <p:nvSpPr>
          <p:cNvPr id="9219" name="Rectangle 3"/>
          <p:cNvSpPr>
            <a:spLocks noGrp="1"/>
          </p:cNvSpPr>
          <p:nvPr>
            <p:ph type="body" idx="1"/>
          </p:nvPr>
        </p:nvSpPr>
        <p:spPr/>
        <p:txBody>
          <a:bodyPr/>
          <a:lstStyle/>
          <a:p>
            <a:pPr>
              <a:lnSpc>
                <a:spcPct val="90000"/>
              </a:lnSpc>
              <a:buFontTx/>
              <a:buNone/>
            </a:pPr>
            <a:r>
              <a:rPr lang="es-ES" sz="3600" b="1" smtClean="0"/>
              <a:t>Planes Estratégicos</a:t>
            </a:r>
          </a:p>
          <a:p>
            <a:pPr>
              <a:lnSpc>
                <a:spcPct val="90000"/>
              </a:lnSpc>
              <a:buFontTx/>
              <a:buNone/>
            </a:pPr>
            <a:endParaRPr lang="es-ES" sz="3600" b="1" smtClean="0"/>
          </a:p>
          <a:p>
            <a:pPr>
              <a:lnSpc>
                <a:spcPct val="90000"/>
              </a:lnSpc>
              <a:buFontTx/>
              <a:buNone/>
            </a:pPr>
            <a:endParaRPr lang="es-ES" sz="1800" smtClean="0"/>
          </a:p>
          <a:p>
            <a:pPr>
              <a:lnSpc>
                <a:spcPct val="90000"/>
              </a:lnSpc>
            </a:pPr>
            <a:r>
              <a:rPr lang="es-ES" b="1" smtClean="0">
                <a:solidFill>
                  <a:schemeClr val="accent1"/>
                </a:solidFill>
              </a:rPr>
              <a:t>1988-1990:</a:t>
            </a:r>
            <a:r>
              <a:rPr lang="es-ES" smtClean="0"/>
              <a:t> FASINARM 2000 </a:t>
            </a:r>
            <a:endParaRPr lang="es-ES" sz="2800" smtClean="0"/>
          </a:p>
          <a:p>
            <a:pPr>
              <a:lnSpc>
                <a:spcPct val="90000"/>
              </a:lnSpc>
              <a:buFont typeface="Wingdings 2" pitchFamily="18" charset="2"/>
              <a:buNone/>
            </a:pPr>
            <a:r>
              <a:rPr lang="es-ES" sz="2800" smtClean="0"/>
              <a:t>                                 (programa-presupuesto)</a:t>
            </a:r>
          </a:p>
          <a:p>
            <a:pPr>
              <a:lnSpc>
                <a:spcPct val="90000"/>
              </a:lnSpc>
              <a:buFontTx/>
              <a:buChar char=""/>
            </a:pPr>
            <a:endParaRPr lang="es-ES" sz="2800" smtClean="0"/>
          </a:p>
          <a:p>
            <a:pPr>
              <a:lnSpc>
                <a:spcPct val="90000"/>
              </a:lnSpc>
              <a:buFont typeface="Wingdings" pitchFamily="2" charset="2"/>
              <a:buChar char="§"/>
            </a:pPr>
            <a:r>
              <a:rPr lang="es-ES" b="1" smtClean="0">
                <a:solidFill>
                  <a:schemeClr val="accent1"/>
                </a:solidFill>
              </a:rPr>
              <a:t>1997-1999: </a:t>
            </a:r>
            <a:r>
              <a:rPr lang="es-ES" smtClean="0"/>
              <a:t>FASINARM 2010 </a:t>
            </a:r>
          </a:p>
          <a:p>
            <a:pPr>
              <a:lnSpc>
                <a:spcPct val="90000"/>
              </a:lnSpc>
              <a:buFont typeface="Wingdings" pitchFamily="2" charset="2"/>
              <a:buNone/>
            </a:pPr>
            <a:r>
              <a:rPr lang="es-ES" smtClean="0"/>
              <a:t>                             (modelo PEYDI)</a:t>
            </a:r>
          </a:p>
          <a:p>
            <a:pPr>
              <a:lnSpc>
                <a:spcPct val="90000"/>
              </a:lnSpc>
              <a:buFont typeface="Wingdings" pitchFamily="2" charset="2"/>
              <a:buNone/>
            </a:pPr>
            <a:endParaRPr lang="es-ES" smtClean="0"/>
          </a:p>
          <a:p>
            <a:pPr>
              <a:lnSpc>
                <a:spcPct val="90000"/>
              </a:lnSpc>
              <a:buFont typeface="Wingdings" pitchFamily="2" charset="2"/>
              <a:buChar char="§"/>
            </a:pPr>
            <a:r>
              <a:rPr lang="es-ES" b="1" smtClean="0">
                <a:solidFill>
                  <a:schemeClr val="accent1"/>
                </a:solidFill>
              </a:rPr>
              <a:t>2009-2010:</a:t>
            </a:r>
            <a:r>
              <a:rPr lang="es-ES" smtClean="0"/>
              <a:t> FASINARM 2014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155448"/>
            <a:ext cx="8229600" cy="1252728"/>
          </a:xfrm>
        </p:spPr>
        <p:txBody>
          <a:bodyPr/>
          <a:lstStyle/>
          <a:p>
            <a:pPr>
              <a:defRPr/>
            </a:pPr>
            <a:r>
              <a:rPr lang="es-ES" dirty="0" smtClean="0"/>
              <a:t>Modelo PEYDI</a:t>
            </a:r>
            <a:endParaRPr lang="es-ES" dirty="0"/>
          </a:p>
        </p:txBody>
      </p:sp>
      <p:pic>
        <p:nvPicPr>
          <p:cNvPr id="10243" name="Picture 2" descr="Picture35"/>
          <p:cNvPicPr>
            <a:picLocks noGrp="1" noChangeAspect="1" noChangeArrowheads="1"/>
          </p:cNvPicPr>
          <p:nvPr>
            <p:ph idx="4294967295"/>
          </p:nvPr>
        </p:nvPicPr>
        <p:blipFill>
          <a:blip r:embed="rId2" cstate="print"/>
          <a:srcRect/>
          <a:stretch>
            <a:fillRect/>
          </a:stretch>
        </p:blipFill>
        <p:spPr>
          <a:xfrm>
            <a:off x="1619250" y="1774825"/>
            <a:ext cx="5545138" cy="462597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155448"/>
            <a:ext cx="8229600" cy="1252728"/>
          </a:xfrm>
        </p:spPr>
        <p:txBody>
          <a:bodyPr/>
          <a:lstStyle/>
          <a:p>
            <a:pPr>
              <a:defRPr/>
            </a:pPr>
            <a:r>
              <a:rPr lang="es-ES" dirty="0" smtClean="0"/>
              <a:t>Componentes Plan Estratégico</a:t>
            </a:r>
            <a:endParaRPr lang="es-ES" dirty="0"/>
          </a:p>
        </p:txBody>
      </p:sp>
      <p:sp>
        <p:nvSpPr>
          <p:cNvPr id="11267" name="2 Marcador de contenido"/>
          <p:cNvSpPr>
            <a:spLocks noGrp="1"/>
          </p:cNvSpPr>
          <p:nvPr>
            <p:ph idx="4294967295"/>
          </p:nvPr>
        </p:nvSpPr>
        <p:spPr>
          <a:xfrm>
            <a:off x="250825" y="1412875"/>
            <a:ext cx="8374063" cy="5256213"/>
          </a:xfrm>
        </p:spPr>
        <p:txBody>
          <a:bodyPr/>
          <a:lstStyle/>
          <a:p>
            <a:r>
              <a:rPr lang="es-ES" sz="3100" smtClean="0"/>
              <a:t>Diagnóstico e hipótesis organizacional</a:t>
            </a:r>
          </a:p>
          <a:p>
            <a:r>
              <a:rPr lang="es-ES" sz="3100" smtClean="0"/>
              <a:t>Hilo conductor y competencia crítica</a:t>
            </a:r>
          </a:p>
          <a:p>
            <a:r>
              <a:rPr lang="es-ES" sz="3100" smtClean="0"/>
              <a:t>Usuarios/clientes</a:t>
            </a:r>
          </a:p>
          <a:p>
            <a:r>
              <a:rPr lang="es-ES" sz="3100" smtClean="0"/>
              <a:t>Marco conceptual</a:t>
            </a:r>
          </a:p>
          <a:p>
            <a:r>
              <a:rPr lang="es-ES" sz="3100" b="1" smtClean="0"/>
              <a:t>Código Etico</a:t>
            </a:r>
          </a:p>
          <a:p>
            <a:r>
              <a:rPr lang="es-ES" sz="3100" smtClean="0"/>
              <a:t>Misión y Visión</a:t>
            </a:r>
          </a:p>
          <a:p>
            <a:r>
              <a:rPr lang="es-ES" sz="3100" smtClean="0"/>
              <a:t>Análisis interno y externo </a:t>
            </a:r>
          </a:p>
          <a:p>
            <a:r>
              <a:rPr lang="es-ES" sz="3100" smtClean="0"/>
              <a:t>Estrategias y líneas de acción</a:t>
            </a:r>
          </a:p>
          <a:p>
            <a:r>
              <a:rPr lang="es-ES" sz="3100" smtClean="0"/>
              <a:t>Planes, programas y proyectos</a:t>
            </a:r>
          </a:p>
          <a:p>
            <a:r>
              <a:rPr lang="es-ES" sz="3100" b="1" smtClean="0"/>
              <a:t>Estructura</a:t>
            </a:r>
          </a:p>
          <a:p>
            <a:r>
              <a:rPr lang="es-ES" sz="3100" smtClean="0"/>
              <a:t>Sistema de evaluación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defRPr/>
            </a:pPr>
            <a:r>
              <a:rPr lang="es-ES" sz="4100" smtClean="0"/>
              <a:t>Componentes Desarrollo Institucional</a:t>
            </a:r>
          </a:p>
        </p:txBody>
      </p:sp>
      <p:sp>
        <p:nvSpPr>
          <p:cNvPr id="12291" name="Rectangle 3"/>
          <p:cNvSpPr>
            <a:spLocks noGrp="1"/>
          </p:cNvSpPr>
          <p:nvPr>
            <p:ph type="body" idx="1"/>
          </p:nvPr>
        </p:nvSpPr>
        <p:spPr>
          <a:xfrm>
            <a:off x="468313" y="1557338"/>
            <a:ext cx="8229600" cy="4824412"/>
          </a:xfrm>
        </p:spPr>
        <p:txBody>
          <a:bodyPr/>
          <a:lstStyle/>
          <a:p>
            <a:pPr>
              <a:lnSpc>
                <a:spcPct val="80000"/>
              </a:lnSpc>
            </a:pPr>
            <a:r>
              <a:rPr lang="es-ES" sz="2400" b="1" smtClean="0"/>
              <a:t>INDIVIDUOS</a:t>
            </a:r>
          </a:p>
          <a:p>
            <a:pPr>
              <a:lnSpc>
                <a:spcPct val="80000"/>
              </a:lnSpc>
              <a:buFont typeface="Wingdings 2" pitchFamily="18" charset="2"/>
              <a:buNone/>
            </a:pPr>
            <a:endParaRPr lang="es-ES" sz="900" smtClean="0"/>
          </a:p>
          <a:p>
            <a:pPr>
              <a:lnSpc>
                <a:spcPct val="80000"/>
              </a:lnSpc>
              <a:buFont typeface="Wingdings 2" pitchFamily="18" charset="2"/>
              <a:buNone/>
            </a:pPr>
            <a:endParaRPr lang="es-ES" sz="900" smtClean="0"/>
          </a:p>
          <a:p>
            <a:pPr>
              <a:lnSpc>
                <a:spcPct val="80000"/>
              </a:lnSpc>
            </a:pPr>
            <a:r>
              <a:rPr lang="es-ES" sz="2400" b="1" smtClean="0"/>
              <a:t>EQUIPOS</a:t>
            </a:r>
          </a:p>
          <a:p>
            <a:pPr>
              <a:lnSpc>
                <a:spcPct val="80000"/>
              </a:lnSpc>
              <a:buFont typeface="Wingdings 2" pitchFamily="18" charset="2"/>
              <a:buNone/>
            </a:pPr>
            <a:r>
              <a:rPr lang="es-ES" sz="2400" smtClean="0"/>
              <a:t>    - comunicación</a:t>
            </a:r>
          </a:p>
          <a:p>
            <a:pPr>
              <a:lnSpc>
                <a:spcPct val="80000"/>
              </a:lnSpc>
              <a:buFont typeface="Wingdings 2" pitchFamily="18" charset="2"/>
              <a:buNone/>
            </a:pPr>
            <a:r>
              <a:rPr lang="es-ES" sz="2400" smtClean="0"/>
              <a:t>    - contratos psicológicos</a:t>
            </a:r>
          </a:p>
          <a:p>
            <a:pPr>
              <a:lnSpc>
                <a:spcPct val="80000"/>
              </a:lnSpc>
              <a:buFont typeface="Wingdings 2" pitchFamily="18" charset="2"/>
              <a:buNone/>
            </a:pPr>
            <a:r>
              <a:rPr lang="es-ES" sz="2400" smtClean="0"/>
              <a:t>    - trabajo colaborativo</a:t>
            </a:r>
          </a:p>
          <a:p>
            <a:pPr>
              <a:lnSpc>
                <a:spcPct val="80000"/>
              </a:lnSpc>
              <a:buFont typeface="Wingdings 2" pitchFamily="18" charset="2"/>
              <a:buNone/>
            </a:pPr>
            <a:r>
              <a:rPr lang="es-ES" sz="2400" smtClean="0"/>
              <a:t>    - pro-actividad</a:t>
            </a:r>
          </a:p>
          <a:p>
            <a:pPr>
              <a:lnSpc>
                <a:spcPct val="80000"/>
              </a:lnSpc>
              <a:buFont typeface="Wingdings 2" pitchFamily="18" charset="2"/>
              <a:buNone/>
            </a:pPr>
            <a:r>
              <a:rPr lang="es-ES" sz="2400" smtClean="0"/>
              <a:t>    - reuniones efectivas</a:t>
            </a:r>
          </a:p>
          <a:p>
            <a:pPr>
              <a:lnSpc>
                <a:spcPct val="80000"/>
              </a:lnSpc>
              <a:buFont typeface="Wingdings 2" pitchFamily="18" charset="2"/>
              <a:buNone/>
            </a:pPr>
            <a:endParaRPr lang="es-ES" sz="2400" smtClean="0"/>
          </a:p>
          <a:p>
            <a:pPr>
              <a:lnSpc>
                <a:spcPct val="80000"/>
              </a:lnSpc>
            </a:pPr>
            <a:r>
              <a:rPr lang="es-ES" sz="2400" b="1" smtClean="0"/>
              <a:t>ORGANIZACIÓN</a:t>
            </a:r>
          </a:p>
          <a:p>
            <a:pPr>
              <a:lnSpc>
                <a:spcPct val="80000"/>
              </a:lnSpc>
              <a:buFont typeface="Wingdings 2" pitchFamily="18" charset="2"/>
              <a:buNone/>
            </a:pPr>
            <a:r>
              <a:rPr lang="es-ES" sz="2400" smtClean="0"/>
              <a:t>    -  toma de decisiones </a:t>
            </a:r>
          </a:p>
          <a:p>
            <a:pPr>
              <a:lnSpc>
                <a:spcPct val="80000"/>
              </a:lnSpc>
              <a:buFont typeface="Wingdings 2" pitchFamily="18" charset="2"/>
              <a:buNone/>
            </a:pPr>
            <a:r>
              <a:rPr lang="es-ES" sz="2400" smtClean="0"/>
              <a:t>    -  definición y negociación de roles</a:t>
            </a:r>
          </a:p>
          <a:p>
            <a:pPr>
              <a:lnSpc>
                <a:spcPct val="80000"/>
              </a:lnSpc>
              <a:buFont typeface="Wingdings 2" pitchFamily="18" charset="2"/>
              <a:buNone/>
            </a:pPr>
            <a:r>
              <a:rPr lang="es-ES" sz="2400" smtClean="0"/>
              <a:t>    -  análisis y solución de problemas</a:t>
            </a:r>
          </a:p>
          <a:p>
            <a:pPr>
              <a:lnSpc>
                <a:spcPct val="80000"/>
              </a:lnSpc>
              <a:buFont typeface="Wingdings 2" pitchFamily="18" charset="2"/>
              <a:buNone/>
            </a:pPr>
            <a:r>
              <a:rPr lang="es-ES" sz="2400" smtClean="0"/>
              <a:t>    -  liderazgo situacional</a:t>
            </a:r>
          </a:p>
          <a:p>
            <a:pPr>
              <a:lnSpc>
                <a:spcPct val="80000"/>
              </a:lnSpc>
              <a:buFont typeface="Wingdings 2" pitchFamily="18" charset="2"/>
              <a:buNone/>
            </a:pPr>
            <a:r>
              <a:rPr lang="es-ES" sz="2400" smtClean="0"/>
              <a:t>    -  poder y liderazgo</a:t>
            </a:r>
          </a:p>
          <a:p>
            <a:pPr>
              <a:lnSpc>
                <a:spcPct val="80000"/>
              </a:lnSpc>
              <a:buFont typeface="Wingdings 2" pitchFamily="18" charset="2"/>
              <a:buNone/>
            </a:pPr>
            <a:r>
              <a:rPr lang="es-ES" sz="2400" smtClean="0"/>
              <a:t>     - trabajo en red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250825" y="1628775"/>
            <a:ext cx="4392613" cy="5229225"/>
          </a:xfrm>
        </p:spPr>
        <p:txBody>
          <a:bodyPr/>
          <a:lstStyle/>
          <a:p>
            <a:r>
              <a:rPr lang="es-ES" sz="2600" smtClean="0"/>
              <a:t>Análisis  sobre el funcionamiento organizacional:  capacidades técnicas (tecnología, recursos) y sociales (liderazgo, equipo, comunicación, cultura).</a:t>
            </a:r>
          </a:p>
          <a:p>
            <a:r>
              <a:rPr lang="es-ES" sz="2600" smtClean="0"/>
              <a:t>Dominio intelectual de la organización: trayectoria, misión, visión, filosofía.</a:t>
            </a:r>
          </a:p>
          <a:p>
            <a:r>
              <a:rPr lang="es-ES" sz="2600" smtClean="0"/>
              <a:t>Interpretación del contexto y definición de su rol. </a:t>
            </a:r>
          </a:p>
        </p:txBody>
      </p:sp>
      <p:sp>
        <p:nvSpPr>
          <p:cNvPr id="4" name="2 Marcador de contenido"/>
          <p:cNvSpPr txBox="1">
            <a:spLocks/>
          </p:cNvSpPr>
          <p:nvPr/>
        </p:nvSpPr>
        <p:spPr bwMode="auto">
          <a:xfrm>
            <a:off x="4572000" y="1412875"/>
            <a:ext cx="3887788" cy="2232025"/>
          </a:xfrm>
          <a:prstGeom prst="rect">
            <a:avLst/>
          </a:prstGeom>
          <a:noFill/>
          <a:ln w="9525">
            <a:noFill/>
            <a:miter lim="800000"/>
            <a:headEnd/>
            <a:tailEnd/>
          </a:ln>
        </p:spPr>
        <p:txBody>
          <a:bodyPr lIns="54864" tIns="91440"/>
          <a:lstStyle/>
          <a:p>
            <a:pPr marL="438150" indent="-319088" eaLnBrk="0" hangingPunct="0">
              <a:buClr>
                <a:schemeClr val="accent1"/>
              </a:buClr>
              <a:buSzPct val="80000"/>
              <a:buFont typeface="Wingdings 2" pitchFamily="18" charset="2"/>
              <a:buChar char=""/>
              <a:defRPr/>
            </a:pPr>
            <a:endParaRPr lang="es-ES" sz="2400" dirty="0">
              <a:latin typeface="+mn-lt"/>
            </a:endParaRPr>
          </a:p>
        </p:txBody>
      </p:sp>
      <p:sp>
        <p:nvSpPr>
          <p:cNvPr id="13316" name="Rectangle 11"/>
          <p:cNvSpPr>
            <a:spLocks noChangeArrowheads="1"/>
          </p:cNvSpPr>
          <p:nvPr/>
        </p:nvSpPr>
        <p:spPr bwMode="auto">
          <a:xfrm>
            <a:off x="395288" y="0"/>
            <a:ext cx="8424862" cy="1190625"/>
          </a:xfrm>
          <a:prstGeom prst="rect">
            <a:avLst/>
          </a:prstGeom>
          <a:noFill/>
          <a:ln w="9525">
            <a:noFill/>
            <a:miter lim="800000"/>
            <a:headEnd/>
            <a:tailEnd/>
          </a:ln>
        </p:spPr>
        <p:txBody>
          <a:bodyPr>
            <a:spAutoFit/>
          </a:bodyPr>
          <a:lstStyle/>
          <a:p>
            <a:r>
              <a:rPr lang="es-ES" sz="3600" b="1">
                <a:solidFill>
                  <a:srgbClr val="FFC800"/>
                </a:solidFill>
              </a:rPr>
              <a:t>Participación: análisis, reflexión,  </a:t>
            </a:r>
          </a:p>
          <a:p>
            <a:r>
              <a:rPr lang="es-ES" sz="3600" b="1">
                <a:solidFill>
                  <a:srgbClr val="FFC800"/>
                </a:solidFill>
              </a:rPr>
              <a:t>                         acción.</a:t>
            </a:r>
          </a:p>
        </p:txBody>
      </p:sp>
      <p:pic>
        <p:nvPicPr>
          <p:cNvPr id="13317" name="Imagen 8" descr="Imagen 094"/>
          <p:cNvPicPr>
            <a:picLocks noChangeAspect="1" noChangeArrowheads="1"/>
          </p:cNvPicPr>
          <p:nvPr/>
        </p:nvPicPr>
        <p:blipFill>
          <a:blip r:embed="rId2" cstate="print"/>
          <a:srcRect/>
          <a:stretch>
            <a:fillRect/>
          </a:stretch>
        </p:blipFill>
        <p:spPr bwMode="auto">
          <a:xfrm>
            <a:off x="5643563" y="3214688"/>
            <a:ext cx="2447925" cy="1500187"/>
          </a:xfrm>
          <a:prstGeom prst="rect">
            <a:avLst/>
          </a:prstGeom>
          <a:noFill/>
          <a:ln w="9525">
            <a:noFill/>
            <a:miter lim="800000"/>
            <a:headEnd/>
            <a:tailEnd/>
          </a:ln>
        </p:spPr>
      </p:pic>
      <p:pic>
        <p:nvPicPr>
          <p:cNvPr id="13318" name="7 Imagen" descr="C:\Documents and Settings\Gilda\Configuración local\Archivos temporales de Internet\Content.Word\CIMG6467.jpg"/>
          <p:cNvPicPr>
            <a:picLocks noChangeAspect="1" noChangeArrowheads="1"/>
          </p:cNvPicPr>
          <p:nvPr/>
        </p:nvPicPr>
        <p:blipFill>
          <a:blip r:embed="rId3" cstate="print"/>
          <a:srcRect/>
          <a:stretch>
            <a:fillRect/>
          </a:stretch>
        </p:blipFill>
        <p:spPr bwMode="auto">
          <a:xfrm>
            <a:off x="5643563" y="1643063"/>
            <a:ext cx="2428875" cy="1489075"/>
          </a:xfrm>
          <a:prstGeom prst="rect">
            <a:avLst/>
          </a:prstGeom>
          <a:noFill/>
          <a:ln w="9525">
            <a:noFill/>
            <a:miter lim="800000"/>
            <a:headEnd/>
            <a:tailEnd/>
          </a:ln>
        </p:spPr>
      </p:pic>
      <p:pic>
        <p:nvPicPr>
          <p:cNvPr id="13319" name="8 Imagen" descr="C:\Documents and Settings\Gilda\Configuración local\Archivos temporales de Internet\Content.Word\CIMG6469.jpg"/>
          <p:cNvPicPr>
            <a:picLocks noChangeAspect="1" noChangeArrowheads="1"/>
          </p:cNvPicPr>
          <p:nvPr/>
        </p:nvPicPr>
        <p:blipFill>
          <a:blip r:embed="rId4" cstate="print"/>
          <a:srcRect/>
          <a:stretch>
            <a:fillRect/>
          </a:stretch>
        </p:blipFill>
        <p:spPr bwMode="auto">
          <a:xfrm>
            <a:off x="5643563" y="4857750"/>
            <a:ext cx="2500312"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Código </a:t>
            </a:r>
            <a:r>
              <a:rPr lang="es-ES" dirty="0" err="1" smtClean="0"/>
              <a:t>Etico</a:t>
            </a:r>
            <a:endParaRPr lang="es-ES" dirty="0"/>
          </a:p>
        </p:txBody>
      </p:sp>
      <p:sp>
        <p:nvSpPr>
          <p:cNvPr id="14339" name="2 Marcador de contenido"/>
          <p:cNvSpPr>
            <a:spLocks noGrp="1"/>
          </p:cNvSpPr>
          <p:nvPr>
            <p:ph idx="1"/>
          </p:nvPr>
        </p:nvSpPr>
        <p:spPr>
          <a:xfrm>
            <a:off x="250825" y="1484313"/>
            <a:ext cx="8642350" cy="5113337"/>
          </a:xfrm>
        </p:spPr>
        <p:txBody>
          <a:bodyPr/>
          <a:lstStyle/>
          <a:p>
            <a:r>
              <a:rPr lang="es-ES" sz="3000" smtClean="0"/>
              <a:t>Declaración institucional sobre patrimonio moral, identidad y filosofía de vida de la organización.</a:t>
            </a:r>
          </a:p>
          <a:p>
            <a:r>
              <a:rPr lang="es-ES" sz="3000" smtClean="0"/>
              <a:t>Se contextúa en la misión, visión, marco conceptual y cultura particular de la organización.</a:t>
            </a:r>
          </a:p>
          <a:p>
            <a:r>
              <a:rPr lang="es-ES" sz="3000" smtClean="0"/>
              <a:t>Proceso de construcción individual y colectivo.</a:t>
            </a:r>
          </a:p>
          <a:p>
            <a:r>
              <a:rPr lang="es-ES" sz="3000" smtClean="0"/>
              <a:t>Es un instrumento vivo, sujeto a análisis y reflexión permanente. </a:t>
            </a:r>
          </a:p>
          <a:p>
            <a:r>
              <a:rPr lang="es-ES" sz="3000" smtClean="0"/>
              <a:t>Expresa:</a:t>
            </a:r>
          </a:p>
          <a:p>
            <a:pPr>
              <a:buFont typeface="Wingdings 2" pitchFamily="18" charset="2"/>
              <a:buNone/>
            </a:pPr>
            <a:r>
              <a:rPr lang="es-ES" sz="3000" smtClean="0"/>
              <a:t>    - principios o valores institucionales</a:t>
            </a:r>
          </a:p>
          <a:p>
            <a:pPr>
              <a:buFont typeface="Wingdings 2" pitchFamily="18" charset="2"/>
              <a:buNone/>
            </a:pPr>
            <a:r>
              <a:rPr lang="es-ES" sz="3000" smtClean="0"/>
              <a:t>    - comportamientos con usuarios/clientes (internos,</a:t>
            </a:r>
          </a:p>
          <a:p>
            <a:pPr>
              <a:buFont typeface="Wingdings 2" pitchFamily="18" charset="2"/>
              <a:buNone/>
            </a:pPr>
            <a:r>
              <a:rPr lang="es-ES" sz="3000" smtClean="0"/>
              <a:t>      externos).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dirty="0" smtClean="0"/>
              <a:t>Ejemplos Código </a:t>
            </a:r>
            <a:r>
              <a:rPr lang="es-ES" dirty="0" err="1" smtClean="0"/>
              <a:t>Etico</a:t>
            </a:r>
            <a:r>
              <a:rPr lang="es-ES" dirty="0" smtClean="0"/>
              <a:t> FASINARM</a:t>
            </a:r>
            <a:endParaRPr lang="es-ES" dirty="0"/>
          </a:p>
        </p:txBody>
      </p:sp>
      <p:sp>
        <p:nvSpPr>
          <p:cNvPr id="15363" name="2 Marcador de contenido"/>
          <p:cNvSpPr>
            <a:spLocks noGrp="1"/>
          </p:cNvSpPr>
          <p:nvPr>
            <p:ph idx="1"/>
          </p:nvPr>
        </p:nvSpPr>
        <p:spPr>
          <a:xfrm>
            <a:off x="457200" y="1774825"/>
            <a:ext cx="8291513" cy="4822825"/>
          </a:xfrm>
        </p:spPr>
        <p:txBody>
          <a:bodyPr/>
          <a:lstStyle/>
          <a:p>
            <a:r>
              <a:rPr lang="es-ES" sz="2400" smtClean="0"/>
              <a:t>Fundamentamos nuestro trabajo diario en la convicción de que </a:t>
            </a:r>
            <a:r>
              <a:rPr lang="es-ES" sz="2400" b="1" smtClean="0"/>
              <a:t>toda persona es digna de respeto </a:t>
            </a:r>
            <a:r>
              <a:rPr lang="es-ES" sz="2400" smtClean="0"/>
              <a:t>y consideración, independientemente de su credo, edad, género, raza, nivel socio-económico o discapacidad. </a:t>
            </a:r>
            <a:endParaRPr lang="es-ES" sz="800" smtClean="0"/>
          </a:p>
          <a:p>
            <a:endParaRPr lang="es-ES" sz="800" smtClean="0"/>
          </a:p>
          <a:p>
            <a:r>
              <a:rPr lang="es-ES" sz="2400" smtClean="0"/>
              <a:t>Velamos por que el </a:t>
            </a:r>
            <a:r>
              <a:rPr lang="es-ES" sz="2400" b="1" smtClean="0"/>
              <a:t>ingreso y permanencia </a:t>
            </a:r>
            <a:r>
              <a:rPr lang="es-ES" sz="2400" smtClean="0"/>
              <a:t>de las personas con discapacidad en la organización represente la mejor opción para su bienestar y constituya la alternativa menos restrictiva para su desarrollo.</a:t>
            </a:r>
          </a:p>
          <a:p>
            <a:endParaRPr lang="es-ES" sz="800" smtClean="0"/>
          </a:p>
          <a:p>
            <a:r>
              <a:rPr lang="es-EC" sz="2400" smtClean="0"/>
              <a:t>Reconocemos la </a:t>
            </a:r>
            <a:r>
              <a:rPr lang="es-EC" sz="2400" b="1" smtClean="0"/>
              <a:t>activa labor del Consejo Directivo, Asociación de Padres, Grupo Voluntario y personal </a:t>
            </a:r>
            <a:r>
              <a:rPr lang="es-EC" sz="2400" smtClean="0"/>
              <a:t>para asegurar la sostenibilidad de la institución, y valoramos los aportes y dedicación de sus miembros para lograrlo</a:t>
            </a:r>
            <a:r>
              <a:rPr lang="es-EC" sz="2400" b="1" smtClean="0"/>
              <a:t>.</a:t>
            </a:r>
            <a:endParaRPr lang="es-E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155575"/>
            <a:ext cx="8229600" cy="1252538"/>
          </a:xfrm>
        </p:spPr>
        <p:txBody>
          <a:bodyPr wrap="square" tIns="45720" bIns="45720" numCol="1" anchorCtr="0" compatLnSpc="1">
            <a:prstTxWarp prst="textNoShape">
              <a:avLst/>
            </a:prstTxWarp>
          </a:bodyPr>
          <a:lstStyle/>
          <a:p>
            <a:pPr>
              <a:defRPr/>
            </a:pPr>
            <a:r>
              <a:rPr lang="es-ES" smtClean="0"/>
              <a:t>… ejemplos</a:t>
            </a:r>
          </a:p>
        </p:txBody>
      </p:sp>
      <p:sp>
        <p:nvSpPr>
          <p:cNvPr id="16387" name="2 Marcador de contenido"/>
          <p:cNvSpPr>
            <a:spLocks noGrp="1"/>
          </p:cNvSpPr>
          <p:nvPr>
            <p:ph idx="1"/>
          </p:nvPr>
        </p:nvSpPr>
        <p:spPr>
          <a:xfrm>
            <a:off x="323850" y="1412875"/>
            <a:ext cx="8229600" cy="5229225"/>
          </a:xfrm>
        </p:spPr>
        <p:txBody>
          <a:bodyPr/>
          <a:lstStyle/>
          <a:p>
            <a:pPr>
              <a:buFont typeface="Wingdings 2" pitchFamily="18" charset="2"/>
              <a:buNone/>
            </a:pPr>
            <a:endParaRPr lang="es-EC" sz="900" b="1" smtClean="0"/>
          </a:p>
          <a:p>
            <a:r>
              <a:rPr lang="es-ES" sz="2400" smtClean="0"/>
              <a:t>Entendemos </a:t>
            </a:r>
            <a:r>
              <a:rPr lang="es-ES" sz="2400" b="1" smtClean="0"/>
              <a:t>el trabajo en equipo </a:t>
            </a:r>
            <a:r>
              <a:rPr lang="es-ES" sz="2400" smtClean="0"/>
              <a:t>como la competencia más valiosa de la institución para realizar su misión y defendemos espacios de interlocución y reflexión que refuercen los valores institucionales y fortalezcan los vínculos interpersonales.  </a:t>
            </a:r>
          </a:p>
          <a:p>
            <a:endParaRPr lang="es-ES" sz="900" smtClean="0"/>
          </a:p>
          <a:p>
            <a:r>
              <a:rPr lang="es-ES" sz="2400" smtClean="0"/>
              <a:t>Expresamos nuestra disposición para </a:t>
            </a:r>
            <a:r>
              <a:rPr lang="es-ES" sz="2400" b="1" smtClean="0"/>
              <a:t>trabajar en red </a:t>
            </a:r>
            <a:r>
              <a:rPr lang="es-ES" sz="2400" smtClean="0"/>
              <a:t>a nivel multisectorial a favor de un desarrollo humano sostenible, a partir del diálogo,  la discusión y el establecimiento de acuerdos con los  involucrados. </a:t>
            </a:r>
          </a:p>
          <a:p>
            <a:endParaRPr lang="es-ES" sz="900" smtClean="0"/>
          </a:p>
          <a:p>
            <a:r>
              <a:rPr lang="es-ES" sz="2400" smtClean="0"/>
              <a:t>Reconocemos </a:t>
            </a:r>
            <a:r>
              <a:rPr lang="es-ES" sz="2400" b="1" smtClean="0"/>
              <a:t>enfoques y técnicas </a:t>
            </a:r>
            <a:r>
              <a:rPr lang="es-ES" sz="2400" smtClean="0"/>
              <a:t>serios y respetuosos en todas las disciplinas científicas y seleccionamos para su aplicación aquellos que representen una oportunidad de progreso en el bienestar de los alumnos y el personal. </a:t>
            </a:r>
            <a:endParaRPr lang="es-E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1866</TotalTime>
  <Words>721</Words>
  <Application>Microsoft Office PowerPoint</Application>
  <PresentationFormat>Presentación en pantalla (4:3)</PresentationFormat>
  <Paragraphs>113</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Corbel</vt:lpstr>
      <vt:lpstr>Wingdings 2</vt:lpstr>
      <vt:lpstr>Wingdings</vt:lpstr>
      <vt:lpstr>Wingdings 3</vt:lpstr>
      <vt:lpstr>Módulo</vt:lpstr>
      <vt:lpstr>Fortalecimiento de la transparencia en una ONG.  El caso de FASINARM.    SEMINARIO  Transparencia y rendición de cuentas: experiencias regionales frente al reto de legitimar el papel de las OSC en Ecuador. </vt:lpstr>
      <vt:lpstr>FASINARM   (1966-2011)</vt:lpstr>
      <vt:lpstr>Modelo PEYDI</vt:lpstr>
      <vt:lpstr>Componentes Plan Estratégico</vt:lpstr>
      <vt:lpstr>Componentes Desarrollo Institucional</vt:lpstr>
      <vt:lpstr>Diapositiva 6</vt:lpstr>
      <vt:lpstr>Código Etico</vt:lpstr>
      <vt:lpstr>Ejemplos Código Etico FASINARM</vt:lpstr>
      <vt:lpstr>… ejemplos</vt:lpstr>
      <vt:lpstr>… ejemplos</vt:lpstr>
      <vt:lpstr>ESTRUCTURA </vt:lpstr>
      <vt:lpstr>… estructura</vt:lpstr>
      <vt:lpstr>Transparencia y rendición de cuentas.</vt:lpstr>
      <vt:lpstr>Transparencia:  lo intangible.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de   la   aplicación   del  Método Pedagógico CASOS en la Universidad  Casa Grande de Guayaquil. Un estudio de caso en con los alumnos de las tres Facultades en  el primer semestre 2009.</dc:title>
  <dc:creator>GILDA MACIAS</dc:creator>
  <cp:lastModifiedBy>Usuario</cp:lastModifiedBy>
  <cp:revision>99</cp:revision>
  <dcterms:created xsi:type="dcterms:W3CDTF">2009-11-07T18:16:23Z</dcterms:created>
  <dcterms:modified xsi:type="dcterms:W3CDTF">2011-02-09T11:06:00Z</dcterms:modified>
</cp:coreProperties>
</file>