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handoutMasterIdLst>
    <p:handoutMasterId r:id="rId14"/>
  </p:handoutMasterIdLst>
  <p:sldIdLst>
    <p:sldId id="256" r:id="rId2"/>
    <p:sldId id="257" r:id="rId3"/>
    <p:sldId id="264" r:id="rId4"/>
    <p:sldId id="265" r:id="rId5"/>
    <p:sldId id="266" r:id="rId6"/>
    <p:sldId id="271" r:id="rId7"/>
    <p:sldId id="272" r:id="rId8"/>
    <p:sldId id="270" r:id="rId9"/>
    <p:sldId id="267" r:id="rId10"/>
    <p:sldId id="268" r:id="rId11"/>
    <p:sldId id="269" r:id="rId12"/>
    <p:sldId id="261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8.7390638670166235E-2"/>
          <c:y val="0.10416666666666674"/>
          <c:w val="0.54013670166229166"/>
          <c:h val="0.77314814814814825"/>
        </c:manualLayout>
      </c:layout>
      <c:pie3DChart>
        <c:varyColors val="1"/>
        <c:ser>
          <c:idx val="0"/>
          <c:order val="0"/>
          <c:explosion val="25"/>
          <c:dLbls>
            <c:showPercent val="1"/>
            <c:showLeaderLines val="1"/>
          </c:dLbls>
          <c:cat>
            <c:strRef>
              <c:f>Hoja1!$D$8:$D$11</c:f>
              <c:strCache>
                <c:ptCount val="4"/>
                <c:pt idx="0">
                  <c:v>ONG</c:v>
                </c:pt>
                <c:pt idx="1">
                  <c:v>Agencias Cooperación</c:v>
                </c:pt>
                <c:pt idx="2">
                  <c:v>Gobierno</c:v>
                </c:pt>
                <c:pt idx="3">
                  <c:v>Beneficiarios</c:v>
                </c:pt>
              </c:strCache>
            </c:strRef>
          </c:cat>
          <c:val>
            <c:numRef>
              <c:f>Hoja1!$E$8:$E$11</c:f>
              <c:numCache>
                <c:formatCode>General</c:formatCode>
                <c:ptCount val="4"/>
                <c:pt idx="0">
                  <c:v>20</c:v>
                </c:pt>
                <c:pt idx="1">
                  <c:v>3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es-ES"/>
          </a:p>
        </c:txPr>
      </c:legendEntry>
      <c:legendEntry>
        <c:idx val="1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es-ES"/>
          </a:p>
        </c:txPr>
      </c:legendEntry>
      <c:legendEntry>
        <c:idx val="2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es-ES"/>
          </a:p>
        </c:txPr>
      </c:legendEntry>
      <c:legendEntry>
        <c:idx val="3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es-ES"/>
          </a:p>
        </c:txPr>
      </c:legendEntry>
      <c:layout/>
    </c:legend>
    <c:plotVisOnly val="1"/>
  </c:chart>
  <c:spPr>
    <a:noFill/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5F8B4DD-2BA1-49DD-9762-AB7E94A7C8C6}" type="datetimeFigureOut">
              <a:rPr lang="es-EC"/>
              <a:pPr>
                <a:defRPr/>
              </a:pPr>
              <a:t>09/02/2011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29080EC-2B86-4242-BA90-5DDC9E8A8CEF}" type="slidenum">
              <a:rPr lang="es-EC"/>
              <a:pPr>
                <a:defRPr/>
              </a:pPr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20C936-01E8-4518-B95D-0135A1DE96EF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10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164C79C-42A9-4FFE-8768-06C24C6C6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522E1-2DDB-4E51-A4A0-5FF022E82E5B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9FC16-3FA5-4F8E-AA25-E39AFBB977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78119-657A-4754-868E-D99CA9714973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07C82-5B6C-4FEF-B305-3BA1B118D9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4AFA1-6739-4CBA-99C4-E2246D27CAED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F4865-8A44-45F6-89B1-29094A4240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66373-6D8C-44F7-8886-309BDC9603CA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8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FD30561-F036-4631-99F9-B5AABF8B9E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6957CA0-A8D3-4D64-BD47-B125E2F1990E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6" name="9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8260873-75F0-4B82-8ABB-670A9FE5E0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11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21A42C-6572-43E2-9F86-768AB98168C3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8" name="1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0F4B307-0B75-48EF-B15B-FB30238A5D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C0818-42A0-4963-85A1-A8A004E5DBD9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F7BAE-8B78-4758-9BF7-BFADE99D3A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74BB-5878-4BC2-990C-5796CA25AB8A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34443E9-B094-4DF3-BEB3-135C6DF3BB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19D9F-0A37-455E-8846-D18A15DC5013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3C173-F3AD-43DB-8642-ABC08A31B4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41E6B1-7A33-44F8-A140-980ADDD1BB4D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10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E5E07363-B5CA-4701-8154-85E7C34EA1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2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9BD159-9ECF-4BFB-8137-41B49BBADE25}" type="datetimeFigureOut">
              <a:rPr lang="es-ES"/>
              <a:pPr>
                <a:defRPr/>
              </a:pPr>
              <a:t>09/02/2011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120F5D-1E04-496E-9B0B-6C4D5A7D01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9" r:id="rId2"/>
    <p:sldLayoutId id="2147483804" r:id="rId3"/>
    <p:sldLayoutId id="2147483805" r:id="rId4"/>
    <p:sldLayoutId id="2147483806" r:id="rId5"/>
    <p:sldLayoutId id="2147483800" r:id="rId6"/>
    <p:sldLayoutId id="2147483807" r:id="rId7"/>
    <p:sldLayoutId id="2147483801" r:id="rId8"/>
    <p:sldLayoutId id="2147483808" r:id="rId9"/>
    <p:sldLayoutId id="2147483802" r:id="rId10"/>
    <p:sldLayoutId id="214748380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8CDD7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C0BEAF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9221" name="Picture 5" descr="C:\Users\DANIEL\Desktop\Gestion CEDA\Logo CEDA 2010\ceda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9847"/>
            <a:ext cx="3240360" cy="924897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2411760" y="2204864"/>
            <a:ext cx="6192688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C" dirty="0"/>
          </a:p>
          <a:p>
            <a:r>
              <a:rPr lang="es-EC" dirty="0"/>
              <a:t> </a:t>
            </a:r>
          </a:p>
          <a:p>
            <a:r>
              <a:rPr lang="es-EC" sz="2900" dirty="0">
                <a:solidFill>
                  <a:srgbClr val="FFFFFF"/>
                </a:solidFill>
                <a:latin typeface="+mn-lt"/>
                <a:cs typeface="+mn-cs"/>
              </a:rPr>
              <a:t>Situación de la transparencia y rendición de cuentas en las Organizaciones No Gubernamentales del Ecuador </a:t>
            </a:r>
            <a:endParaRPr lang="es-EC" sz="2900" dirty="0" smtClean="0">
              <a:solidFill>
                <a:srgbClr val="FFFFFF"/>
              </a:solidFill>
              <a:latin typeface="+mn-lt"/>
              <a:cs typeface="+mn-cs"/>
            </a:endParaRPr>
          </a:p>
          <a:p>
            <a:endParaRPr lang="es-EC" sz="2900" dirty="0">
              <a:solidFill>
                <a:srgbClr val="FFFFFF"/>
              </a:solidFill>
              <a:latin typeface="+mn-lt"/>
              <a:cs typeface="+mn-cs"/>
            </a:endParaRPr>
          </a:p>
          <a:p>
            <a:endParaRPr lang="es-EC" sz="2900" dirty="0" smtClean="0">
              <a:solidFill>
                <a:srgbClr val="FFFFFF"/>
              </a:solidFill>
              <a:latin typeface="+mn-lt"/>
              <a:cs typeface="+mn-cs"/>
            </a:endParaRPr>
          </a:p>
          <a:p>
            <a:pPr algn="r"/>
            <a:endParaRPr lang="es-EC" sz="1400" dirty="0" smtClean="0">
              <a:solidFill>
                <a:srgbClr val="FFFFFF"/>
              </a:solidFill>
              <a:latin typeface="+mn-lt"/>
              <a:cs typeface="+mn-cs"/>
            </a:endParaRPr>
          </a:p>
          <a:p>
            <a:pPr algn="r"/>
            <a:endParaRPr lang="es-EC" sz="1400" dirty="0">
              <a:solidFill>
                <a:srgbClr val="FFFFFF"/>
              </a:solidFill>
              <a:latin typeface="+mn-lt"/>
              <a:cs typeface="+mn-cs"/>
            </a:endParaRPr>
          </a:p>
          <a:p>
            <a:pPr algn="r"/>
            <a:r>
              <a:rPr lang="es-EC" sz="1400" dirty="0" smtClean="0">
                <a:solidFill>
                  <a:srgbClr val="FFFFFF"/>
                </a:solidFill>
                <a:latin typeface="+mn-lt"/>
                <a:cs typeface="+mn-cs"/>
              </a:rPr>
              <a:t>Daniel Barragán</a:t>
            </a:r>
          </a:p>
          <a:p>
            <a:pPr algn="r"/>
            <a:r>
              <a:rPr lang="es-EC" sz="1400" dirty="0" smtClean="0">
                <a:solidFill>
                  <a:srgbClr val="FFFFFF"/>
                </a:solidFill>
                <a:latin typeface="+mn-lt"/>
                <a:cs typeface="+mn-cs"/>
              </a:rPr>
              <a:t>25 de enero de 2011</a:t>
            </a:r>
            <a:endParaRPr lang="es-EC" sz="1400" dirty="0">
              <a:solidFill>
                <a:srgbClr val="FFFFFF"/>
              </a:solidFill>
              <a:latin typeface="+mn-lt"/>
              <a:cs typeface="+mn-cs"/>
            </a:endParaRPr>
          </a:p>
          <a:p>
            <a:r>
              <a:rPr lang="es-EC" dirty="0"/>
              <a:t>	</a:t>
            </a:r>
          </a:p>
          <a:p>
            <a:endParaRPr lang="es-EC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Algunas conclusiones…</a:t>
            </a:r>
            <a:endParaRPr lang="es-ES" sz="3000" b="1" dirty="0" smtClean="0"/>
          </a:p>
        </p:txBody>
      </p:sp>
      <p:sp>
        <p:nvSpPr>
          <p:cNvPr id="12" name="11 CuadroTexto"/>
          <p:cNvSpPr txBox="1"/>
          <p:nvPr/>
        </p:nvSpPr>
        <p:spPr>
          <a:xfrm>
            <a:off x="539552" y="4005064"/>
            <a:ext cx="6120680" cy="145379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EC" b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Es necesario vencer la cultura del ‘éxito’ que implica rendir cuentas solo sobre los buenos resultados, minimizando errores u obstáculos. Esta actitud hace que las organizaciones pierdan la oportunidad de aprendizaje institucional que supone encontrar estrategias innovadoras para superar situaciones complicadas.</a:t>
            </a:r>
          </a:p>
        </p:txBody>
      </p:sp>
      <p:pic>
        <p:nvPicPr>
          <p:cNvPr id="20482" name="Picture 2" descr="http://t3.gstatic.com/images?q=tbn:ANd9GcS8LO-9SfehhjbiMXP-ScJcOY_UJo2EjcLiSLJnxG7sTzUMhhVpGaFkvmsz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162716"/>
            <a:ext cx="1224136" cy="1355295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539552" y="5505575"/>
            <a:ext cx="7704856" cy="112133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EC" b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0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Las organizaciones se encuentran desarrollando mecanismos innovadores para ser más transparentes y rendir cuentas. </a:t>
            </a:r>
          </a:p>
          <a:p>
            <a:pPr marL="319088" lvl="0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AR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11560" y="1772816"/>
            <a:ext cx="7704856" cy="224523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C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 transparencia en las </a:t>
            </a:r>
            <a:r>
              <a:rPr lang="es-ES_tradnl" sz="17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ecuatorianas es considerada como un valor, sin embargo, en la práctica esa actitud debe convertirse en un hábito que permita a la organización ser coherente con los valores que propugna. </a:t>
            </a: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 </a:t>
            </a: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Las organizaciones necesitan desarrollar mayores conocimientos sobre el tema de transparencia y rendición de cuentas, lo que permitirá compartir, unificar criterios y conceptualizaciones que impulsen a la utilización de mecanismos adecuados que a su vez fomenten el fortalecimiento institucional.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Algunas conclusiones…</a:t>
            </a:r>
            <a:endParaRPr lang="es-ES" sz="3000" b="1" dirty="0" smtClean="0"/>
          </a:p>
        </p:txBody>
      </p:sp>
      <p:sp>
        <p:nvSpPr>
          <p:cNvPr id="9" name="8 CuadroTexto"/>
          <p:cNvSpPr txBox="1"/>
          <p:nvPr/>
        </p:nvSpPr>
        <p:spPr>
          <a:xfrm>
            <a:off x="539552" y="1556792"/>
            <a:ext cx="7704856" cy="14501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EC" b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Si bien rendir cuentas no es nuevo para las </a:t>
            </a:r>
            <a:r>
              <a:rPr lang="es-AR" sz="17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ecuatorianas, pues lo vienen realizando ya hace algunos años, la forma de hacerlo en la mayoría no es la más apropiada pues no considera a los beneficiarios como el primer sector a quien se debe rendir cuentas; todavía predomina la rendición de cuentas financiera y la manera de presentar la información no es lo suficientemente clara y precisa.</a:t>
            </a:r>
          </a:p>
        </p:txBody>
      </p:sp>
      <p:pic>
        <p:nvPicPr>
          <p:cNvPr id="22530" name="Picture 2" descr="http://t2.gstatic.com/images?q=tbn:ANd9GcQi1ZOTjYpd0SZOAuBWg5xF0W8VLUDuNzRpIklfxB21gZ4FJnTwbKXx2TnDR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67260"/>
            <a:ext cx="957833" cy="1390404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39552" y="4862260"/>
            <a:ext cx="7704856" cy="166308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EC" b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En la relación entre el Estado y las </a:t>
            </a:r>
            <a:r>
              <a:rPr lang="es-AR" sz="17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OSCs</a:t>
            </a: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, es necesario ampliar la idea de transparencia como el simple hecho de entregar ‘información obligatoria’ para pasar a la idea de la transparencia como un valor que nos impulsa a actuar de forma diferente, generando acuerdos entre el Estado, las </a:t>
            </a:r>
            <a:r>
              <a:rPr lang="es-AR" sz="17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e inclusive con la empresa privada, para implementar estándares de transparencia y medición de impactos que se traduzcan en políticas públicas que puedan llevarse a la práctica.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39552" y="3068960"/>
            <a:ext cx="6336704" cy="18389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EC" b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0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A pesar de que todas las </a:t>
            </a:r>
            <a:r>
              <a:rPr lang="es-AR" sz="17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manifiestan que los beneficiarios son los actores principales a quienes debe dirigirse la rendición de cuentas, muy pocos lo llevan a la práctica esta prioridad.</a:t>
            </a: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AR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Las </a:t>
            </a:r>
            <a:r>
              <a:rPr lang="es-AR" sz="17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tienen poco conocimiento sobre mecanismos                                   para medir el</a:t>
            </a: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impacto de los proyectos e iniciativas.</a:t>
            </a:r>
            <a:endParaRPr lang="es-AR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5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376864" cy="1673225"/>
          </a:xfrm>
        </p:spPr>
        <p:txBody>
          <a:bodyPr/>
          <a:lstStyle/>
          <a:p>
            <a:endParaRPr lang="es-EC" dirty="0" smtClean="0"/>
          </a:p>
          <a:p>
            <a:r>
              <a:rPr lang="es-EC" dirty="0" smtClean="0"/>
              <a:t> </a:t>
            </a:r>
            <a:r>
              <a:rPr lang="es-EC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www.ceda.org.ec    /   dbarragan@ceda.org.ec</a:t>
            </a:r>
            <a:endParaRPr lang="es-ES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43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mtClean="0"/>
              <a:t>Para mayor información:</a:t>
            </a: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0242" name="3 Título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s-EC" b="1" dirty="0" smtClean="0"/>
              <a:t>Objetivos del estudio</a:t>
            </a:r>
            <a:endParaRPr lang="es-ES" b="1" dirty="0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826" y="2098799"/>
            <a:ext cx="1871662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4 Marcador de contenido"/>
          <p:cNvSpPr txBox="1">
            <a:spLocks/>
          </p:cNvSpPr>
          <p:nvPr/>
        </p:nvSpPr>
        <p:spPr>
          <a:xfrm>
            <a:off x="971600" y="1988840"/>
            <a:ext cx="6048672" cy="194421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0040" lvl="2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s-ES" sz="2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Determinar la percepción de las </a:t>
            </a:r>
            <a:r>
              <a:rPr lang="es-ES" sz="23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S" sz="2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sobre la transparencia y la rendición de cuentas, los mecanismos e indicadores utilizados y las percepciones de los beneficiarios y de los actores involucrados. </a:t>
            </a:r>
            <a:endParaRPr lang="es-ES" sz="2300" dirty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" name="4 Marcador de contenido"/>
          <p:cNvSpPr txBox="1">
            <a:spLocks/>
          </p:cNvSpPr>
          <p:nvPr/>
        </p:nvSpPr>
        <p:spPr>
          <a:xfrm>
            <a:off x="971600" y="4221088"/>
            <a:ext cx="7776864" cy="194421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20040" lvl="2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s-EC" sz="2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Contribuir al fortalecimiento de la transparencia y rendición de cuentas en las </a:t>
            </a:r>
            <a:r>
              <a:rPr lang="es-EC" sz="23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S" sz="2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.</a:t>
            </a:r>
          </a:p>
          <a:p>
            <a:pPr marL="320040" lvl="2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s-ES" sz="23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20040" lvl="2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s-EC" sz="2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Aportar al proceso de información y debate de las organizaciones de la sociedad civil.</a:t>
            </a:r>
            <a:endParaRPr lang="es-ES" sz="23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1835696" y="1844824"/>
            <a:ext cx="5400600" cy="19442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638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600" b="1" dirty="0" smtClean="0"/>
              <a:t>Metodología de investigación</a:t>
            </a:r>
            <a:endParaRPr lang="es-ES" sz="3600" b="1" dirty="0" smtClean="0"/>
          </a:p>
        </p:txBody>
      </p:sp>
      <p:sp>
        <p:nvSpPr>
          <p:cNvPr id="7" name="3 Marcador de contenido"/>
          <p:cNvSpPr txBox="1">
            <a:spLocks/>
          </p:cNvSpPr>
          <p:nvPr/>
        </p:nvSpPr>
        <p:spPr>
          <a:xfrm>
            <a:off x="323528" y="4149081"/>
            <a:ext cx="4248472" cy="2376263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20040" indent="-320040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s-EC" sz="3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Variables de estudio: </a:t>
            </a:r>
          </a:p>
          <a:p>
            <a:pPr marL="319088" lvl="0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3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Revisión de fuentes documentales.</a:t>
            </a:r>
            <a:endParaRPr lang="es-ES" sz="33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0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" sz="3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Revisión de material de prensa.</a:t>
            </a:r>
          </a:p>
          <a:p>
            <a:pPr marL="319088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3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Entrevistas con actores claves (26).</a:t>
            </a:r>
            <a:endParaRPr lang="es-ES" sz="33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0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3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Breves estudios exploratorios (3)</a:t>
            </a:r>
            <a:r>
              <a:rPr lang="es-MX" sz="3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.</a:t>
            </a:r>
            <a:endParaRPr lang="es-ES" sz="33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0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3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Talleres de trabajo (6).</a:t>
            </a:r>
            <a:endParaRPr lang="es-ES" sz="33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0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33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Grupo focal con beneficiarios.</a:t>
            </a:r>
            <a:endParaRPr lang="es-ES" sz="33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5" name="2 Gráfico"/>
          <p:cNvGraphicFramePr/>
          <p:nvPr/>
        </p:nvGraphicFramePr>
        <p:xfrm>
          <a:off x="3995936" y="4069085"/>
          <a:ext cx="5148064" cy="278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907704" y="1916832"/>
            <a:ext cx="3528392" cy="147732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s-E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</a:rPr>
              <a:t>Metodología desarrollada por el ICD y aplicada en 10 países de Iberoamérica.</a:t>
            </a:r>
          </a:p>
          <a:p>
            <a:endParaRPr lang="es-ES" dirty="0"/>
          </a:p>
        </p:txBody>
      </p:sp>
      <p:pic>
        <p:nvPicPr>
          <p:cNvPr id="9" name="Picture 2" descr="C:\Users\DANIEL\Desktop\vertapawwwchic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916832"/>
            <a:ext cx="1176214" cy="1764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5004048" y="6165304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Muestra entrevistas</a:t>
            </a:r>
            <a:endParaRPr lang="es-ES" sz="14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4427984" y="4437112"/>
            <a:ext cx="4680520" cy="2160240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¿Qué es transparencia y Rendición de Cuentas?</a:t>
            </a:r>
            <a:endParaRPr lang="es-ES" sz="3000" b="1" dirty="0" smtClean="0"/>
          </a:p>
        </p:txBody>
      </p:sp>
      <p:sp>
        <p:nvSpPr>
          <p:cNvPr id="17412" name="8 CuadroTexto"/>
          <p:cNvSpPr txBox="1">
            <a:spLocks noChangeArrowheads="1"/>
          </p:cNvSpPr>
          <p:nvPr/>
        </p:nvSpPr>
        <p:spPr bwMode="auto">
          <a:xfrm>
            <a:off x="611560" y="1988840"/>
            <a:ext cx="3456384" cy="341632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C" b="1" i="1" dirty="0" smtClean="0">
                <a:solidFill>
                  <a:schemeClr val="bg1"/>
                </a:solidFill>
                <a:latin typeface="Tw Cen MT" pitchFamily="34" charset="0"/>
              </a:rPr>
              <a:t>Transparencia</a:t>
            </a:r>
            <a:endParaRPr lang="es-EC" b="1" i="1" dirty="0">
              <a:solidFill>
                <a:schemeClr val="bg1"/>
              </a:solidFill>
              <a:latin typeface="Tw Cen MT" pitchFamily="34" charset="0"/>
            </a:endParaRPr>
          </a:p>
          <a:p>
            <a:endParaRPr lang="es-ES_tradnl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r>
              <a:rPr lang="es-ES_tradnl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 transparencia es un valor de la organización que debe plasmarse en principios, políticas y prácticas que definan a la organización en su forma de actuar y en su disposición de entregar a la sociedad la información clave de su gestión, que incluya los resultados e impactos.</a:t>
            </a:r>
          </a:p>
          <a:p>
            <a:endParaRPr lang="es-ES_tradnl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860032" y="2420888"/>
            <a:ext cx="3744416" cy="411138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_tradnl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80% de las </a:t>
            </a:r>
            <a:r>
              <a:rPr lang="es-ES_tradnl" sz="17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entrevistadas piensa que es una </a:t>
            </a:r>
            <a:r>
              <a:rPr lang="es-ES_tradnl" sz="1700" b="1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responsabilidad</a:t>
            </a: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frente a quienes se presta el servicio.</a:t>
            </a: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50% piensa que la transparencia es parte de la </a:t>
            </a:r>
            <a:r>
              <a:rPr lang="es-AR" sz="1700" b="1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cultura organizacional</a:t>
            </a: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, es un valor.</a:t>
            </a: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70%  cree que el término ha sido muy </a:t>
            </a:r>
            <a:r>
              <a:rPr lang="es-ES_tradnl" sz="1700" b="1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desgastado</a:t>
            </a: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, no se le ha dado suficiente contenido, sobre todo por lo que implica y por su relación con los valores y la ética.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El 50% de los entrevistados manifestaron que la transparencia “debe construirse entre todos quienes conforman la organización”.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¿Qué es transparencia y Rendición de Cuentas?</a:t>
            </a:r>
            <a:endParaRPr lang="es-ES" sz="3000" b="1" dirty="0" smtClean="0"/>
          </a:p>
        </p:txBody>
      </p:sp>
      <p:sp>
        <p:nvSpPr>
          <p:cNvPr id="12" name="11 CuadroTexto"/>
          <p:cNvSpPr txBox="1"/>
          <p:nvPr/>
        </p:nvSpPr>
        <p:spPr>
          <a:xfrm>
            <a:off x="611560" y="1916832"/>
            <a:ext cx="3456384" cy="25853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i="1" dirty="0" smtClean="0">
                <a:solidFill>
                  <a:schemeClr val="bg1"/>
                </a:solidFill>
                <a:latin typeface="+mn-lt"/>
                <a:cs typeface="+mn-cs"/>
              </a:rPr>
              <a:t>Rendición de cuentas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 rendición de cuentas es la manera oportuna cómo las </a:t>
            </a:r>
            <a:r>
              <a:rPr lang="es-ES_tradnl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S_tradnl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explican y se responsabilizan por la gestión, resultados, impactos y consecuencias de sus acciones ante las distintas audiencias y actores involucrados.</a:t>
            </a:r>
            <a:endParaRPr lang="es-EC" dirty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004048" y="2492896"/>
            <a:ext cx="3456384" cy="38000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 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40% indicó que es un ejercicio más cualitativo que cuantitativo, en el que se relata el proceso para ejecutar una acción y los resultados de la misma. </a:t>
            </a: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0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Es una obligación si es requerida por el Gobierno y los cooperantes.  Este criterio fue coincidente en el 70% de los entrevistados.</a:t>
            </a: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 80% coinciden en que no es solo un tema financiero. Es explicar qué se hizo con lo recibido, sea o no económico.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Flecha derecha"/>
          <p:cNvSpPr/>
          <p:nvPr/>
        </p:nvSpPr>
        <p:spPr>
          <a:xfrm rot="16200000">
            <a:off x="4247964" y="3248980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derecha"/>
          <p:cNvSpPr/>
          <p:nvPr/>
        </p:nvSpPr>
        <p:spPr>
          <a:xfrm rot="5400000">
            <a:off x="4247964" y="4401108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¿A quién se rinde cuentas?</a:t>
            </a:r>
            <a:endParaRPr lang="es-ES" sz="3000" b="1" dirty="0" smtClean="0"/>
          </a:p>
        </p:txBody>
      </p:sp>
      <p:sp>
        <p:nvSpPr>
          <p:cNvPr id="24578" name="AutoShape 2" descr="data:image/jpg;base64,/9j/4AAQSkZJRgABAQAAAQABAAD/2wBDAAkGBwgHBgkIBwgKCgkLDRYPDQwMDRsUFRAWIB0iIiAdHx8kKDQsJCYxJx8fLT0tMTU3Ojo6Iys/RD84QzQ5Ojf/2wBDAQoKCg0MDRoPDxo3JR8lNzc3Nzc3Nzc3Nzc3Nzc3Nzc3Nzc3Nzc3Nzc3Nzc3Nzc3Nzc3Nzc3Nzc3Nzc3Nzc3Nzf/wAARCACnAN8DASIAAhEBAxEB/8QAGwAAAQUBAQAAAAAAAAAAAAAAAwABAgQFBgf/xAA9EAACAQMDAQYDBgUCBwADAAABAgMABBESITFBBRMiUWFxFIGRBjJCscHRI1Kh4fAkchUzQ0RigvEWksL/xAAaAQACAwEBAAAAAAAAAAAAAAAAAwECBAUG/8QAJBEAAgICAgIDAQADAAAAAAAAAAECEQMhEjEEQSIyURMjQmH/2gAMAwEAAhEDEQA/AOcjngi3ijKNvuGxzzViDtMLbd2VY5bSDsSBgbD+tZRZdROofWo5BgbDDZlz/X+1ewlM8y8afZrTXEKIZV3CkeEvgn+lTUW814xklhhIjJ1PMDsRsOOelY6apVCa1CqCTnODTzgZjIiP3VJOSc7YP5UTytsFjS6NZ761+F7mMSFBpYIGIAwfPnrR2uUurdCqLhyWRSzFhyMnOx555rFtDiVwsLtqUhM5yOvTnirYmLpE0KS4Dfy50/PaqJp9lZQrotpKyXDtBGW7xSqhCWBJHUA781BVDK1sbYSsrjwgk423x67ChXfxCGNzA2OhXK8E7j5USCWSOGVVXu2mi0lVf+XfJ+a1LohRdWZjoUnHe2yYYkBsE5ztWf8AES2kmuAJG65AZRg7j3966vvGuuzykps5HuE0KJWGqIjgg52/r61zHacPd3UiiWIISCPGDWbKl2acMr0yvPdyRXImhCoWw6sq+Y/+1b7X7T+MtrN44wrhCJXKg6mz7VRkijaGJjNHsSmwY+3SkqQ/BtqnzpcEBUPB2POPSsl+jTxjadCluZ2ijYucY0nYcj+xH0pp7mciOTvnyyjcHG4/wUo1tmhlQtK2nDDwhfQ9T50kMBgkXRIdDBhlwP09qqW1+Ds5a68TMUmGRls4z+xoaMUQE51QNx6H+/51JpkNsjrAmVbTliT6jr70bv378hQiidM5Cjkj96gB4IiZNMIZirYVgM7Nup+uPrWj2nbfEdkQzMAHiOhlHIB3Gfy+VZgmlmVQ8rYdTGd+o3X/AD0rY7GVrq2uocYSWMupOwzzt881aKvTE5rSUvw4240g4AwarkbVev4tEp2xVI8Vz5qnR0IO0mQPFMp0sD5U5pVUYPrLE7D9qbk5/KkraTkCnDkZCkgHkUASU1IeLc1AVMHNSVYRBTsAOacpoAOoH9KgzcVJU68yyhmUsVIONqeKeVklGtyCo433yKncwSLLIPCPETu48/f1qFtGTrj1R50sf+YOgr0bOPeg7ypFbwiKdi+C0m2NLbgY89qUzSfDrJlyrDTlj5Hff51WRmTUDMmyafCwopzPbAd9EQrN4STt122qArYNJnEqPqO774bGx8qsi4nKMX06x4GZRv8At/SqSiNWDd4MDG2g0dlgW6mzLJnfTpXFRYNJh5b2VrfuRKZI1bSA/GORjPG+frUHjWK7MjFVIcEENsAemKd7iJmkdgNWEY92gCkDA4NViyd4GYSkAZBZskCobISDw4lmSA6YlDY1up2AzzWR2vIksyPEPAQVGTxg/sRW1J8N/rHRSirEWDltmO23zJrJ+Glk7Gk7Q7mAQxz6RqY6mON8DO/TPuKRmlqkOwrdmfHhoHXfIIcZ+n60dY4xHHFFKJGliYso/A2TgevANNaznWfDGodWUYQc4yOfahxXkyyIRIwAYHA26+lZDVTHtYpHlCiOQ6107KetTtreTve7YBQ40+JgP83xQJWdZzl2JRjgk+tPNiO5LLwG1Ln6igkNDEhjlRp4/u6gFydx/bNLMCQxyAyM8b7YULtyP1qKgLe4UHBYr5+E/wBjTxW0vdyq6hABqBcheP7ZoIDNKsTTCGFBpZZVLDUR9dutX+y53/4lExYtiTYH+U7/AJMaz0WAPCWkLmSMoQgwCRsNz8qNbXJAQRL3YZVzjckgldz7EfSpi9i5q4tFf7R24gvZ4x+FyBWARXX/AGtjJuRIRgyRLJj3UVybjBIPlWXyFUxviSvGgRFLSalT5PSkGuwZB6ikuCamaGaCUSzuaNFL3ZBVV286rVIGgGg8koc5Chfao6iODj5ULNPq/wAxRZWjtLsl5QR1RTn5CjWSQ947NKysB4F0El/n0ppVhWOIt3hBTjSPM+u9LvoVkikYO+AOcLt6816RnF7VA4ou/kRIyHLEeHfY/wBzRgyQrcAxayGwELHC8rz1q08kIUiC08USsGwfM41HbfpVEFSJFMWwTIy/GCP3qCE2ys+5BCnA2569aO4wEYMSzgAjjG2Nj67/AEqSYaQRxRAsThck8/X3+tGmkM8aSnutl0nI6A8cHPNRRZuivbMjM0b4GEZhg9ecf0qccZlYaVcysNKqBnLbVo9jXUEN6JZ4VaF/CRkqFz5e2etZ32h7atjchOxV7tFjCOxyQHyclc9PWlyyKD2EVKcqSF27LeQwDs74YLITm4KjUxIJ2zxgelSaMv8AZaJBFErRd6rkkBtRZSM/LrXPSu8lujMzHDsDlid9j+tKzB70qD99WXHnsaySyW7NX8kopX0yUMapOjPPENLAkatXX0BqMsUEcroZXYqxGVj/AL1FLeVlDJE5x6bUe5tHMzuzImQD4mFLG2v0a5aAOWEbtqVW3bHIHkKe4nH8JkgjXKDcrng46+gFJ44CkeZ8sF0kIpPUn9aR7goirFKxUEZYhecVHJfpA1xczExP3jKCgJ0+EeXT2pf98wxnvAR75Bozi2khGmKTWinIZtsfLeom4kWe3eNUjyFPhG56c89DUgnY0MMiwRStpjEcvLHHr79KsRGOAlYcyMrSKHYbDAzsPPaqYBkjmjQOzgjbkk5I2+tXURFmJmGtjIraAc/eTqf0oRV9Fz7TZeC1lJOXgzv6EiuSb7rYGd+c11fb5eTs+xdhlmg2H/sa5KVWVjkY99qV5P2Dw18CGKkFOkkdKiNqkGIGx261mNhE5qDc0aQrnwjFCPNQWQM7c0/Sk29JRUFhMMYxTZpznPPSnYKMYOrI6UAdqx1RRMDupIH5/rUHIzqGNgdiaK0p+HAjVMBs7p6fPypLI5jLnQpXhQi7g5P6V6SziEZnImbAHiwc55yM08Ka5Aqj7yspA9jTTTTeAhypMYzjA426e1Qiml7+JjJIfEOWNDeiab6JXEU1uh8GoZ/DvrqdlM8vdh7aPIlIIZwucjb24rG7SaUz6ZGOldgCc0fsmWNbadHZY21A6yCQBv6etZnlf9KGvF8L9j9ptdPeMbmeNGDbrqwAfPAFBlijWa4YSq5UFwoBwevPtVa7lEszODt033o6eK7UHYSRAH5ris05NtjlGojQXXeRFY4oVUNndcnOKIJpl3WTQemgAVR7OPhkHqKuZ86yqTYyUEmJtTbvI7E/zNUCEH3lA9zSmYCJzqA2PWsQu5PiYn3NUlKi8Mdm0sqMcLICfIGpVk20whcsBnOa0LaUzBiVAxxQmmEoUWrddRkBYKO7bJNQl7hIrc+KQ6T6D7x+dTgBPegAk922wobwMLSIysIzqYYPONunzrRD6if9gk07a7xFwqsDlU2zv1PWrFvGFdWnJVSYSFxu23T09aDJKiT3HdJk6D433PI4HSj2yFpFlnJK/wALc8tseKuuyrLX2hkxZ2WUGPhthnjfbFchI2WNdV9rHKvDHgDTboMD8IxxXJtjHzpPkv5UW8Jf47EG2pc1HNODWY2UPiosKlnbaomgEQFTD7ELwfPeo4zRABglic/WgkhSWMudsD3p9s1IAdSR7UBZ2ywy904ZNKsA2SR7frSaNZgg0xxPp0tpkGD5k5PtxVUXsUs6hUj0iIqQOpAzn32poZijAochvID5V6Dmm9HGcWlstPFqWN5JEAywwrc758vWpT2sSAHvBg4YeEnA98VMW8hhL5JCOGMhBAGRvmg3EwUsA6sqnC58QOPL0q1lE2+gN/BbGV8tIwJyMKBj+tUhBCizYWR/4Z5cA854x6Vcu5VcppG5Qb561G2gkeYEIxLAgYUnOxzSMkFIfCTSMcSxDJFum38zMf1q0t0we1cJEuwGyDoxoM9pJG5DALwfGwFS7pBbwlp4xpc8ZJ6ViarRpe1YG3XRd3CDox/OrOTx0NBfC9qThdw24OMeVRuHYP3aE6iMqOjelZm+IxJyopXYyHzuQaqVdmUvEWUH1HUHyNUjscdaS3ex8NKh1NWYpnRGVeCc1VG1HX7uaFoJbNq3cqjkMQTEeD7UERPJaRlRsHbLHYfh60a1bSjnCn+F+IZHTpQmM1xBFH4nbU2FHA46Vth9TG/syzJ3UMl0f+Y2jGSMKNx9au2ELXN1GZckMyIo/mOjYY9zVZbR3kujGjXD5CgKMqN+CevHFbPZELxXs11dJl4Q7qv8oGAD7bCmQWxOWSUWYv2ul77tG4kHGvT9Nv0rmDWp2rN3kzEk5Oc586zGO1Zc8rma/GjxxpEc09RFPSTTQ4NEz4BlR7jmoBTjIpDI5oIHxTYJputSB8qAGGQaR2pxzREBJ2BoINW2lthcxlhNjUM+IcfSrdpcRBu6MBJU9WJyBWcIZ8+GN/8A9auGG4W9YiNgrHO+3O9dLHJpmKcU1s6KTta2a1aGS2jj1J3ySFiwB+7gjy2NZDXaMoZO4xwQsQznz3FBlhY3BQsi/wAIjBkXk5I2+lZ6RLGc9/GD6Ek/lTHmadCoYYpaNlpZXhjZZCoAI28PB9KZTIrxzOzspbBYk49s0C2li7hQ0jsNZHhTA4HmaDdXkJwqLIyrvjWAM+2Ku8kasFB3RVvHUysFXAXI+eaYD/SEDcrINvcf2ot1IiXUgSCMDWfvZP50yXMvws6qyrkocKAPMVkbt2aEqQ0+R2ijfzRKcEY6VG6zj7upOuOR6ilcOzXVqzMSTCAST5Eio3bMjxsuPIg9ayz9l8foGFfO7AtjY9JB6+tDlhQpkDY/Ue9TGGjGNXdZ5/FEfX0osdtO7sNA7wKWYdJF8xSUPM2SFk9farFhbS3koggXU5BIycVYntpLVe8XeNlyFY7j0rR7CiX4rvoipzGdj5fvTIRtqxeSdRbL9n2Q6ozTBnXThhGNhx1rTsrEJGgls1W1Q51Omo8/ynn3NRgmbQ8c1vI0QOr724PtVg9tx9xo+HAKcBWIfHQkHIPyrU8kId6OfxyT2jVj758qkaxRx/fZSMH3zsar3KW8yiJtPOA2QuR5e1Yf/F45X1Ijsw28LDP/ANq0k9naRQyyXIXWuoo7az9Kj+8WTHxnY3af2Y7NmBdVkhwvKSagx86xf/xayz47ydR/sFXj27cIu5UwyHwa4tIIz04os96g0loiUYZDK2P3/OkznFs2whkiqbMTtD7N28dsz2M000wOyMBuPlWBJZ3UQzJbTJ7oa723+FkAeSKc5UEFl1A+2PzNWBLICBEqqOhXc/1x+VKbV6HxUktnmxDY3BUf+VOMD7wNeomyaWFXuDFpdQ2ZVDkj/PWsjtKP7NWwZbiKOWUjmLwEe2NhQSzg6mmwolxHEJ2FvrMfTPI96ZYzj/DQVshsDRkYDdMZ65GaGRpPrToV31gn2OKkqWy7HlmPuaLMcrDId8pjnyOKQeEnAtxnpmQ/tVgn/TDFrHlHK7k8Hfz8wa2IQ9Fy2kt5XRSQEBBZgPFgnr51lz2ssEjxtG4KsRuKmJ5IpAQkSMOndKfzzWzc3Tzu1xDOykKrujHHiIGcAe4pv37Fbg7XRjwQzm2lKRvjKtnT7jn50L4eTHjKL7uKuurNHOzfe0Ek553z+lZoB6DNLkmtDIu9lq6ii73U86+JVOFBP4RSt/h+6nAErZUHoo2Ye/nSlt5mSBxG2O7AydhsSOT7UWztGIlMssar3R21ZJHPA9qhJvoG1XZXu2QvZFFCjQRsc/iNTmhE4CnAAOc+VN2mEU2ndklQCMkb/eqTAtjBpEl8mi0fqmiFswtJZo3AlLLp1nggj86IbucrHoOgIukadh7fnUQi5yRlqIkbMfDGT6jeqqBLn+lfQzjDcb7e/rV/sZFjkkAOfAdPoaE8SxpqmlVf/Fdz+1aSyxLaRRwQop0hu80+I+9MjClYnJO1VF6HtS7tbUxIRLDIumSNgGyvoehrBngLHXaamx+DPjX96NJJJBL4WyGGSvQ70RWiuMbaJPfH9axZJyv5dGjEuK6BWUXxylpHUy/hIbS5+fX54oxgQ76RNtgh18Q+f+e9XbC/islni7Q7NgukmXacApKhxs2oEZ6bHY1ftLe2dY7i3hinhXBLHcZ8mxuv+c0tRUtxHUntGRaJelpYrbLQEDVbzDUhHkSevr/WrVtYCKaOS3uWhPL20bawPYn+9bctrb3B020nwswziC6f+GfRZOB/7Af7qzLiCW3meKaNoJ0PiRxgrTEmuxib9lh7kEgIix6Rg6STqPzp1mjYAPhTz6GqZIcgOdMnAPnTEtH4WyMc7VNgaXw8bRmMKCnVeR9Kxe0PsnbXGZLSRoHA4bxIf1FavZ0N1cuVtEYlRkkfcUep6D3P1pr+9jtyYluEunUYYwZ0KT01dfkKmyeJwVzY3VjKwkUnRyybj96q6mJyzb123aDXD2Ek7aQCCPCfYe/X+lcQTkt71ZOxco0InNILnpsKfQdOrp71OFlRtRUNjgHirCzQnt4o52HxEeM5GzHY8dKNbNEIpU78k41ALHncHPUjpmhz28zxQyaceHSTkcj+2KVrCwuEDPGoJ0nMg67VsTozumtlmK6tzF3UitIvTWo29vKjq8cUlvNBCNWABrOQcHG4+lZfdKpKPcR+E7gZOPpVuN4BbLrkkcKxHgTjI9T6UyM17Fyh+GlFLE10glhiTWxVim5wdj4TWReyd3M6200vdZOPCEOPlVmKaFZo3KOxBG7yfsKNPBtI/cRoiseRk56c+dMlFSRWL4SMyRnkjgJDO2WGScnkfvV6yhmlYhIyD3b51bfhPnQLmaQQRopfZiCq7DcDyqFnFcCcuFdPA/ibb8J86SnxYx7iFuLUTQoO+USx5Kr0YckZ6Gk8KxA/ETKh/lB1EfSgrZyS4Bcknoilj+1FvI1S6k0Q6hqzmRv0H71Eopu6IX5YzSxAL3UTOWXILnPXyol08vcx65e7UljpA3xxwPbrQ5jNIEUbIIh9zwrvv+tQuViiSJDIXxGMqnmd+f8A7RpEpKyTNHFBEqRanbLAvvnJA44/DXQ2/ZrSQLNPkaVUPt9044/z+9ZEETzXShFEEEQAMmeg53675rf7LvxFEFdS0bfjxgnHJHn7VdQ5JiM03GqOYcsr6XzkedTgQzSKqFRk/fY4A9z0rou0+zLa7US22FZieBhSfXyNZNnYSLfiOXUgKMCccbc+tc7JjcZUbsORShYUQzxyrC0TDGAwJ67bg+WK6CwuLNXkhISxulcqSB/Cc52B5I99x7VlJH3M0MJO66RgcdKnc20cw1PkSHqOvvS1FR6HRN26ATMV7EIiwyrgZRh5gj8xmgLK+hbW8g+JtB/ygG8UY8433x/t3X0rNtbu97MjEM8PxFiTvG4LJn0P4T7Vo2a2k66+zbtUiJLTWlw3jAxwu2G36jBFT2X6RBuw3eITW1xHLZOcLJIdLA/ysvRgCDtkEbjyosFrbRY7wfEleGYFYx+p/pWtcXPZp7MQSaLaSHCFE4cH8Q6njceufSo3nZbR93Ml1bzxSoGDwPqx0OfKhqmCkmrRQuJpJlEcjKI14iUYUewoA7Ltp8NJGVJOdxjOK1o7VIhkDPqRzU8gjAAqXK9C0qdnF9vvDD2T3anGWz4eg3rhW05JXPPWvVu2+w7ftSEploG51JuM+orz/tb7Ndo9mAyNH31uP+rEMge45FES0tsyRjy3pE461HoDTqasVo2YrWd4ZUNvINI1jKHpsaELaYfhRf8Acyj8zU4IZlkUtH4c4IbbbrzimmtXjkZJGiGDjd1Ga2Ga9k7m3xMXMsSrIAwAbPPtShiiMMyNODsG8Knof2NO8KvboxmjHdsVIGTgHccD3prVIO/CtK5D5TZPMY6nzxQF/wDQYaFBkGQkewq1dXpW5YpEpDYYaiTtyKp6oF4jdj11Njf2xR5Zc9yYoUBMajjUdsjrUptENJ9lu3vle2kD25cl8ARErgkeQprcgzZ7hEOlt5W34PzoAF21lNqJRNa/ebSOvtQ7aOJZWMku4jc4QZ/CetTyZXgg/wAaTImZjnIGIl0/nQZpWkuWWCHUdRwSNbf1/alZhDcxiGDUQc5bJ49BtU4u8ecd/MsaAl2VfIb8DaotslJJiu0Mt0VnmGdQQLnUdtvlR7aIT3jvBERHGdRlk3AA49P/ALT2Vu2tp+50qgJ7ybjJ8h9T8q0bW1OhFUGRpdyzDACjgBRufb2q8Mdu2KyZFFURhhyhc/xJJTgu+QoA59/b0rVAhsIFvbwavwxRNszAdMfh33PXfFQuZrfshO9uCGuxssB4Remccew58/Pj+2O1pr6d5ZXyWPsAPICm5MqxoRDHLM69GqftNIt680qho5D4woGw9utdHYT2t8iyQSoykHY8jz9a8wcknOaPZ3txZSiWCQg9R0Nc6WVyezorAopJHezof+IjSrHSRk+gHNW4rWRzk7A9T5Vn/Zjtm3vnmSchLhkyNe5JHIHn+ddBajYksuB/LxSmaIa0US0kC9w7yGIKdKatuTmpWKRmUGNVGAeBjNK+nBvIM6Y+QCTs/TGcVZt10hjpIY42FRHsnJqDMv7RxjVbvG4DgtqB6jpUuy+15bKWNtgVIbJAKtj04NW7+0+KlSTAIVMA5258v3oEcdug0TCMpnfOdvpv9BRN/IMcfgjtbHtLsjtlcMY+z7ojO28LH/8An8qjf9mS2smmWNlJGQy7qw9DxXDzWs8Dmexhl7jGrS+NQHmOuK2ewPtfcWii3Zlmt23aCUakPqAePlVCWi+0TLyM+oqSRHOd627NuzO2AGsJhb3Df9tMdmP/AIN+hoFzZPA5jkjaJx0YVYW0zke2fsd2Z2lqkSMW05/6kQwCfUcGuE7Y+yfafZZJMJniztJEM/UcivYCpTY596YjPNSRZ4zLarE2lp4sYypAJyDwdhRJYonhSQzbr4GCqfl5dPyoiRd9D3fwM2tMlDk7jqOKUAYOUe0AVxpOskY8jyK3GawVuLdu8jZpW1qceEDxDjfNBSSFSpjiYkHI1P8A2FWNM0Ev3LeN1OdwpIx9alcs8cgZbmONHwwCdPTYdDkUBY1wJO/dorVVVjqU6c7Hfr7083xHw0JlmRBllxqx5Hgb9TTSKk0Eb95PNgFCFXy4qSxKLR/9PjS4OqaTzBHAx6UBYJFhFvPqkZ2JXAQevmaJao2JXW2VVERGqU55wOuPOpwajBOI38h/p4/XzqccCmGU6NTMQuXcucDc7Dbyo7KuSXYKAlhKzzs+hCNEQ25xjPHWrljbLHCzoih38CKPG/r6Cr0HY872yi4JgiYh3aQhFUcDCjnqeaM992Z2cii3QzuowoYaUT1AHJNNhGncjPkzJ6hthbbs8sqmQiOFDl5pWyCfIHgY9Mmg3vbkNkHj7PGZiTquj95vLA6CsXtLtqe8Yd5ISF+6vCj2FZLzs2xJ+lRkzpaiGPxpS3Mle3kkzEkkknck81nyFs+KiSZzvQ2rDKTk9nShFRVIYDO1IU3FSXNVLklZlZWXIIOdQ5FdF2R9pponC3Mg8tePvf7h+tc6c1E1DQJnot463/Z7SW4yY8My8/TzG1T7CN3MJ4iWeNE2H3tPNcR2X2zddnju1Yvbn70R4PrXX9j9t2EVpI5nwCASq7MDVemXe1R0nageVbIQxBGa0jDsfxdM4+VZNze9m9jpquJe9uBwgOd65rtn7XTXJaOy1RJndmbLH3Nc08ryMWkcsfMmpat2HLiqRudufae87SeTDd2hOcL19zWdZ9qz27BWJkQ9GO/1qgTk1JMZOTjA2qaK2dn2V22HXMUnHKkeIfKu97E+2TmJbftFVvLbosh8a/7Wrw9WZSGQlW8wcGtax7aePSLnOM7SL+oqGgPfIra27Sj77sefvtstbyYEij26+4/rVCS3IJABVgcFW6V572X23JGyyxTEY3V0bj9q7vs/7YQXcSp21bm4KjwzRnTIPc9agq0eTLZJMO8gjCuF1MhlPHmPDUWghmBfRCswGWUu+/r92lSrf6MCm2MoglXu8wCVF2Olzke+24o9tbPPCEXkDVGRGg9xnnpSpULombcVoJZWE14rwgs+QCA0p2PtsPOr9p9nZe4laUwxKyjDYzuCD60qVaceKMo2zBn8nJCVIiw7LtonWaea5csDgA42/wB37UGb7QpboqWNqkIT7pYa2HzNKlS8knHSNOPGp/Yx73te4uHLTyO7HqzZ/OqEszuNTE70qVYpTlLtm6OOMVpA9Y6Zpw+FIxzSpVQY1RCXBIAQKfQ0EgjmlSqCUMRtUlxpIKg+vlSpVBYRbOPQYpiRtmlSqbBCI2zSC5Gc9KVKgBHfYbUgCTilSoAkyDTnIB8qGtKlQAQL4SfKoHgA8ClSoBE7a4ltm1ROQf6H3FdD2Z2x3rBGHdyEb43U/tSpVDJP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580" name="AutoShape 4" descr="data:image/jpg;base64,/9j/4AAQSkZJRgABAQAAAQABAAD/2wBDAAkGBwgHBgkIBwgKCgkLDRYPDQwMDRsUFRAWIB0iIiAdHx8kKDQsJCYxJx8fLT0tMTU3Ojo6Iys/RD84QzQ5Ojf/2wBDAQoKCg0MDRoPDxo3JR8lNzc3Nzc3Nzc3Nzc3Nzc3Nzc3Nzc3Nzc3Nzc3Nzc3Nzc3Nzc3Nzc3Nzc3Nzc3Nzc3Nzf/wAARCACnAN8DASIAAhEBAxEB/8QAGwAAAQUBAQAAAAAAAAAAAAAAAwABAgQFBgf/xAA9EAACAQMDAQYDBgUCBwADAAABAgMABBESITFBBRMiUWFxFIGRBjJCscHRI1Kh4fAkchUzQ0RigvEWksL/xAAaAQACAwEBAAAAAAAAAAAAAAAAAwECBAUG/8QAJBEAAgICAgIDAQADAAAAAAAAAAECEQMhEjEEQSIyURMjQmH/2gAMAwEAAhEDEQA/AOcjngi3ijKNvuGxzzViDtMLbd2VY5bSDsSBgbD+tZRZdROofWo5BgbDDZlz/X+1ewlM8y8afZrTXEKIZV3CkeEvgn+lTUW814xklhhIjJ1PMDsRsOOelY6apVCa1CqCTnODTzgZjIiP3VJOSc7YP5UTytsFjS6NZ761+F7mMSFBpYIGIAwfPnrR2uUurdCqLhyWRSzFhyMnOx555rFtDiVwsLtqUhM5yOvTnirYmLpE0KS4Dfy50/PaqJp9lZQrotpKyXDtBGW7xSqhCWBJHUA781BVDK1sbYSsrjwgk423x67ChXfxCGNzA2OhXK8E7j5USCWSOGVVXu2mi0lVf+XfJ+a1LohRdWZjoUnHe2yYYkBsE5ztWf8AES2kmuAJG65AZRg7j3966vvGuuzykps5HuE0KJWGqIjgg52/r61zHacPd3UiiWIISCPGDWbKl2acMr0yvPdyRXImhCoWw6sq+Y/+1b7X7T+MtrN44wrhCJXKg6mz7VRkijaGJjNHsSmwY+3SkqQ/BtqnzpcEBUPB2POPSsl+jTxjadCluZ2ijYucY0nYcj+xH0pp7mciOTvnyyjcHG4/wUo1tmhlQtK2nDDwhfQ9T50kMBgkXRIdDBhlwP09qqW1+Ds5a68TMUmGRls4z+xoaMUQE51QNx6H+/51JpkNsjrAmVbTliT6jr70bv378hQiidM5Cjkj96gB4IiZNMIZirYVgM7Nup+uPrWj2nbfEdkQzMAHiOhlHIB3Gfy+VZgmlmVQ8rYdTGd+o3X/AD0rY7GVrq2uocYSWMupOwzzt881aKvTE5rSUvw4240g4AwarkbVev4tEp2xVI8Vz5qnR0IO0mQPFMp0sD5U5pVUYPrLE7D9qbk5/KkraTkCnDkZCkgHkUASU1IeLc1AVMHNSVYRBTsAOacpoAOoH9KgzcVJU68yyhmUsVIONqeKeVklGtyCo433yKncwSLLIPCPETu48/f1qFtGTrj1R50sf+YOgr0bOPeg7ypFbwiKdi+C0m2NLbgY89qUzSfDrJlyrDTlj5Hff51WRmTUDMmyafCwopzPbAd9EQrN4STt122qArYNJnEqPqO774bGx8qsi4nKMX06x4GZRv8At/SqSiNWDd4MDG2g0dlgW6mzLJnfTpXFRYNJh5b2VrfuRKZI1bSA/GORjPG+frUHjWK7MjFVIcEENsAemKd7iJmkdgNWEY92gCkDA4NViyd4GYSkAZBZskCobISDw4lmSA6YlDY1up2AzzWR2vIksyPEPAQVGTxg/sRW1J8N/rHRSirEWDltmO23zJrJ+Glk7Gk7Q7mAQxz6RqY6mON8DO/TPuKRmlqkOwrdmfHhoHXfIIcZ+n60dY4xHHFFKJGliYso/A2TgevANNaznWfDGodWUYQc4yOfahxXkyyIRIwAYHA26+lZDVTHtYpHlCiOQ6107KetTtreTve7YBQ40+JgP83xQJWdZzl2JRjgk+tPNiO5LLwG1Ln6igkNDEhjlRp4/u6gFydx/bNLMCQxyAyM8b7YULtyP1qKgLe4UHBYr5+E/wBjTxW0vdyq6hABqBcheP7ZoIDNKsTTCGFBpZZVLDUR9dutX+y53/4lExYtiTYH+U7/AJMaz0WAPCWkLmSMoQgwCRsNz8qNbXJAQRL3YZVzjckgldz7EfSpi9i5q4tFf7R24gvZ4x+FyBWARXX/AGtjJuRIRgyRLJj3UVybjBIPlWXyFUxviSvGgRFLSalT5PSkGuwZB6ikuCamaGaCUSzuaNFL3ZBVV286rVIGgGg8koc5Chfao6iODj5ULNPq/wAxRZWjtLsl5QR1RTn5CjWSQ947NKysB4F0El/n0ppVhWOIt3hBTjSPM+u9LvoVkikYO+AOcLt6816RnF7VA4ou/kRIyHLEeHfY/wBzRgyQrcAxayGwELHC8rz1q08kIUiC08USsGwfM41HbfpVEFSJFMWwTIy/GCP3qCE2ys+5BCnA2569aO4wEYMSzgAjjG2Nj67/AEqSYaQRxRAsThck8/X3+tGmkM8aSnutl0nI6A8cHPNRRZuivbMjM0b4GEZhg9ecf0qccZlYaVcysNKqBnLbVo9jXUEN6JZ4VaF/CRkqFz5e2etZ32h7atjchOxV7tFjCOxyQHyclc9PWlyyKD2EVKcqSF27LeQwDs74YLITm4KjUxIJ2zxgelSaMv8AZaJBFErRd6rkkBtRZSM/LrXPSu8lujMzHDsDlid9j+tKzB70qD99WXHnsaySyW7NX8kopX0yUMapOjPPENLAkatXX0BqMsUEcroZXYqxGVj/AL1FLeVlDJE5x6bUe5tHMzuzImQD4mFLG2v0a5aAOWEbtqVW3bHIHkKe4nH8JkgjXKDcrng46+gFJ44CkeZ8sF0kIpPUn9aR7goirFKxUEZYhecVHJfpA1xczExP3jKCgJ0+EeXT2pf98wxnvAR75Bozi2khGmKTWinIZtsfLeom4kWe3eNUjyFPhG56c89DUgnY0MMiwRStpjEcvLHHr79KsRGOAlYcyMrSKHYbDAzsPPaqYBkjmjQOzgjbkk5I2+tXURFmJmGtjIraAc/eTqf0oRV9Fz7TZeC1lJOXgzv6EiuSb7rYGd+c11fb5eTs+xdhlmg2H/sa5KVWVjkY99qV5P2Dw18CGKkFOkkdKiNqkGIGx261mNhE5qDc0aQrnwjFCPNQWQM7c0/Sk29JRUFhMMYxTZpznPPSnYKMYOrI6UAdqx1RRMDupIH5/rUHIzqGNgdiaK0p+HAjVMBs7p6fPypLI5jLnQpXhQi7g5P6V6SziEZnImbAHiwc55yM08Ka5Aqj7yspA9jTTTTeAhypMYzjA426e1Qiml7+JjJIfEOWNDeiab6JXEU1uh8GoZ/DvrqdlM8vdh7aPIlIIZwucjb24rG7SaUz6ZGOldgCc0fsmWNbadHZY21A6yCQBv6etZnlf9KGvF8L9j9ptdPeMbmeNGDbrqwAfPAFBlijWa4YSq5UFwoBwevPtVa7lEszODt033o6eK7UHYSRAH5ris05NtjlGojQXXeRFY4oVUNndcnOKIJpl3WTQemgAVR7OPhkHqKuZ86yqTYyUEmJtTbvI7E/zNUCEH3lA9zSmYCJzqA2PWsQu5PiYn3NUlKi8Mdm0sqMcLICfIGpVk20whcsBnOa0LaUzBiVAxxQmmEoUWrddRkBYKO7bJNQl7hIrc+KQ6T6D7x+dTgBPegAk922wobwMLSIysIzqYYPONunzrRD6if9gk07a7xFwqsDlU2zv1PWrFvGFdWnJVSYSFxu23T09aDJKiT3HdJk6D433PI4HSj2yFpFlnJK/wALc8tseKuuyrLX2hkxZ2WUGPhthnjfbFchI2WNdV9rHKvDHgDTboMD8IxxXJtjHzpPkv5UW8Jf47EG2pc1HNODWY2UPiosKlnbaomgEQFTD7ELwfPeo4zRABglic/WgkhSWMudsD3p9s1IAdSR7UBZ2ywy904ZNKsA2SR7frSaNZgg0xxPp0tpkGD5k5PtxVUXsUs6hUj0iIqQOpAzn32poZijAochvID5V6Dmm9HGcWlstPFqWN5JEAywwrc758vWpT2sSAHvBg4YeEnA98VMW8hhL5JCOGMhBAGRvmg3EwUsA6sqnC58QOPL0q1lE2+gN/BbGV8tIwJyMKBj+tUhBCizYWR/4Z5cA854x6Vcu5VcppG5Qb561G2gkeYEIxLAgYUnOxzSMkFIfCTSMcSxDJFum38zMf1q0t0we1cJEuwGyDoxoM9pJG5DALwfGwFS7pBbwlp4xpc8ZJ6ViarRpe1YG3XRd3CDox/OrOTx0NBfC9qThdw24OMeVRuHYP3aE6iMqOjelZm+IxJyopXYyHzuQaqVdmUvEWUH1HUHyNUjscdaS3ex8NKh1NWYpnRGVeCc1VG1HX7uaFoJbNq3cqjkMQTEeD7UERPJaRlRsHbLHYfh60a1bSjnCn+F+IZHTpQmM1xBFH4nbU2FHA46Vth9TG/syzJ3UMl0f+Y2jGSMKNx9au2ELXN1GZckMyIo/mOjYY9zVZbR3kujGjXD5CgKMqN+CevHFbPZELxXs11dJl4Q7qv8oGAD7bCmQWxOWSUWYv2ul77tG4kHGvT9Nv0rmDWp2rN3kzEk5Oc586zGO1Zc8rma/GjxxpEc09RFPSTTQ4NEz4BlR7jmoBTjIpDI5oIHxTYJputSB8qAGGQaR2pxzREBJ2BoINW2lthcxlhNjUM+IcfSrdpcRBu6MBJU9WJyBWcIZ8+GN/8A9auGG4W9YiNgrHO+3O9dLHJpmKcU1s6KTta2a1aGS2jj1J3ySFiwB+7gjy2NZDXaMoZO4xwQsQznz3FBlhY3BQsi/wAIjBkXk5I2+lZ6RLGc9/GD6Ek/lTHmadCoYYpaNlpZXhjZZCoAI28PB9KZTIrxzOzspbBYk49s0C2li7hQ0jsNZHhTA4HmaDdXkJwqLIyrvjWAM+2Ku8kasFB3RVvHUysFXAXI+eaYD/SEDcrINvcf2ot1IiXUgSCMDWfvZP50yXMvws6qyrkocKAPMVkbt2aEqQ0+R2ijfzRKcEY6VG6zj7upOuOR6ilcOzXVqzMSTCAST5Eio3bMjxsuPIg9ayz9l8foGFfO7AtjY9JB6+tDlhQpkDY/Ue9TGGjGNXdZ5/FEfX0osdtO7sNA7wKWYdJF8xSUPM2SFk9farFhbS3koggXU5BIycVYntpLVe8XeNlyFY7j0rR7CiX4rvoipzGdj5fvTIRtqxeSdRbL9n2Q6ozTBnXThhGNhx1rTsrEJGgls1W1Q51Omo8/ynn3NRgmbQ8c1vI0QOr724PtVg9tx9xo+HAKcBWIfHQkHIPyrU8kId6OfxyT2jVj758qkaxRx/fZSMH3zsar3KW8yiJtPOA2QuR5e1Yf/F45X1Ijsw28LDP/ANq0k9naRQyyXIXWuoo7az9Kj+8WTHxnY3af2Y7NmBdVkhwvKSagx86xf/xayz47ydR/sFXj27cIu5UwyHwa4tIIz04os96g0loiUYZDK2P3/OkznFs2whkiqbMTtD7N28dsz2M000wOyMBuPlWBJZ3UQzJbTJ7oa723+FkAeSKc5UEFl1A+2PzNWBLICBEqqOhXc/1x+VKbV6HxUktnmxDY3BUf+VOMD7wNeomyaWFXuDFpdQ2ZVDkj/PWsjtKP7NWwZbiKOWUjmLwEe2NhQSzg6mmwolxHEJ2FvrMfTPI96ZYzj/DQVshsDRkYDdMZ65GaGRpPrToV31gn2OKkqWy7HlmPuaLMcrDId8pjnyOKQeEnAtxnpmQ/tVgn/TDFrHlHK7k8Hfz8wa2IQ9Fy2kt5XRSQEBBZgPFgnr51lz2ssEjxtG4KsRuKmJ5IpAQkSMOndKfzzWzc3Tzu1xDOykKrujHHiIGcAe4pv37Fbg7XRjwQzm2lKRvjKtnT7jn50L4eTHjKL7uKuurNHOzfe0Ek553z+lZoB6DNLkmtDIu9lq6ii73U86+JVOFBP4RSt/h+6nAErZUHoo2Ye/nSlt5mSBxG2O7AydhsSOT7UWztGIlMssar3R21ZJHPA9qhJvoG1XZXu2QvZFFCjQRsc/iNTmhE4CnAAOc+VN2mEU2ndklQCMkb/eqTAtjBpEl8mi0fqmiFswtJZo3AlLLp1nggj86IbucrHoOgIukadh7fnUQi5yRlqIkbMfDGT6jeqqBLn+lfQzjDcb7e/rV/sZFjkkAOfAdPoaE8SxpqmlVf/Fdz+1aSyxLaRRwQop0hu80+I+9MjClYnJO1VF6HtS7tbUxIRLDIumSNgGyvoehrBngLHXaamx+DPjX96NJJJBL4WyGGSvQ70RWiuMbaJPfH9axZJyv5dGjEuK6BWUXxylpHUy/hIbS5+fX54oxgQ76RNtgh18Q+f+e9XbC/islni7Q7NgukmXacApKhxs2oEZ6bHY1ftLe2dY7i3hinhXBLHcZ8mxuv+c0tRUtxHUntGRaJelpYrbLQEDVbzDUhHkSevr/WrVtYCKaOS3uWhPL20bawPYn+9bctrb3B020nwswziC6f+GfRZOB/7Af7qzLiCW3meKaNoJ0PiRxgrTEmuxib9lh7kEgIix6Rg6STqPzp1mjYAPhTz6GqZIcgOdMnAPnTEtH4WyMc7VNgaXw8bRmMKCnVeR9Kxe0PsnbXGZLSRoHA4bxIf1FavZ0N1cuVtEYlRkkfcUep6D3P1pr+9jtyYluEunUYYwZ0KT01dfkKmyeJwVzY3VjKwkUnRyybj96q6mJyzb123aDXD2Ek7aQCCPCfYe/X+lcQTkt71ZOxco0InNILnpsKfQdOrp71OFlRtRUNjgHirCzQnt4o52HxEeM5GzHY8dKNbNEIpU78k41ALHncHPUjpmhz28zxQyaceHSTkcj+2KVrCwuEDPGoJ0nMg67VsTozumtlmK6tzF3UitIvTWo29vKjq8cUlvNBCNWABrOQcHG4+lZfdKpKPcR+E7gZOPpVuN4BbLrkkcKxHgTjI9T6UyM17Fyh+GlFLE10glhiTWxVim5wdj4TWReyd3M6200vdZOPCEOPlVmKaFZo3KOxBG7yfsKNPBtI/cRoiseRk56c+dMlFSRWL4SMyRnkjgJDO2WGScnkfvV6yhmlYhIyD3b51bfhPnQLmaQQRopfZiCq7DcDyqFnFcCcuFdPA/ibb8J86SnxYx7iFuLUTQoO+USx5Kr0YckZ6Gk8KxA/ETKh/lB1EfSgrZyS4Bcknoilj+1FvI1S6k0Q6hqzmRv0H71Eopu6IX5YzSxAL3UTOWXILnPXyol08vcx65e7UljpA3xxwPbrQ5jNIEUbIIh9zwrvv+tQuViiSJDIXxGMqnmd+f8A7RpEpKyTNHFBEqRanbLAvvnJA44/DXQ2/ZrSQLNPkaVUPt9044/z+9ZEETzXShFEEEQAMmeg53675rf7LvxFEFdS0bfjxgnHJHn7VdQ5JiM03GqOYcsr6XzkedTgQzSKqFRk/fY4A9z0rou0+zLa7US22FZieBhSfXyNZNnYSLfiOXUgKMCccbc+tc7JjcZUbsORShYUQzxyrC0TDGAwJ67bg+WK6CwuLNXkhISxulcqSB/Cc52B5I99x7VlJH3M0MJO66RgcdKnc20cw1PkSHqOvvS1FR6HRN26ATMV7EIiwyrgZRh5gj8xmgLK+hbW8g+JtB/ygG8UY8433x/t3X0rNtbu97MjEM8PxFiTvG4LJn0P4T7Vo2a2k66+zbtUiJLTWlw3jAxwu2G36jBFT2X6RBuw3eITW1xHLZOcLJIdLA/ysvRgCDtkEbjyosFrbRY7wfEleGYFYx+p/pWtcXPZp7MQSaLaSHCFE4cH8Q6njceufSo3nZbR93Ml1bzxSoGDwPqx0OfKhqmCkmrRQuJpJlEcjKI14iUYUewoA7Ltp8NJGVJOdxjOK1o7VIhkDPqRzU8gjAAqXK9C0qdnF9vvDD2T3anGWz4eg3rhW05JXPPWvVu2+w7ftSEploG51JuM+orz/tb7Ndo9mAyNH31uP+rEMge45FES0tsyRjy3pE461HoDTqasVo2YrWd4ZUNvINI1jKHpsaELaYfhRf8Acyj8zU4IZlkUtH4c4IbbbrzimmtXjkZJGiGDjd1Ga2Ga9k7m3xMXMsSrIAwAbPPtShiiMMyNODsG8Knof2NO8KvboxmjHdsVIGTgHccD3prVIO/CtK5D5TZPMY6nzxQF/wDQYaFBkGQkewq1dXpW5YpEpDYYaiTtyKp6oF4jdj11Njf2xR5Zc9yYoUBMajjUdsjrUptENJ9lu3vle2kD25cl8ARErgkeQprcgzZ7hEOlt5W34PzoAF21lNqJRNa/ebSOvtQ7aOJZWMku4jc4QZ/CetTyZXgg/wAaTImZjnIGIl0/nQZpWkuWWCHUdRwSNbf1/alZhDcxiGDUQc5bJ49BtU4u8ecd/MsaAl2VfIb8DaotslJJiu0Mt0VnmGdQQLnUdtvlR7aIT3jvBERHGdRlk3AA49P/ALT2Vu2tp+50qgJ7ybjJ8h9T8q0bW1OhFUGRpdyzDACjgBRufb2q8Mdu2KyZFFURhhyhc/xJJTgu+QoA59/b0rVAhsIFvbwavwxRNszAdMfh33PXfFQuZrfshO9uCGuxssB4Remccew58/Pj+2O1pr6d5ZXyWPsAPICm5MqxoRDHLM69GqftNIt680qho5D4woGw9utdHYT2t8iyQSoykHY8jz9a8wcknOaPZ3txZSiWCQg9R0Nc6WVyezorAopJHezof+IjSrHSRk+gHNW4rWRzk7A9T5Vn/Zjtm3vnmSchLhkyNe5JHIHn+ddBajYksuB/LxSmaIa0US0kC9w7yGIKdKatuTmpWKRmUGNVGAeBjNK+nBvIM6Y+QCTs/TGcVZt10hjpIY42FRHsnJqDMv7RxjVbvG4DgtqB6jpUuy+15bKWNtgVIbJAKtj04NW7+0+KlSTAIVMA5258v3oEcdug0TCMpnfOdvpv9BRN/IMcfgjtbHtLsjtlcMY+z7ojO28LH/8An8qjf9mS2smmWNlJGQy7qw9DxXDzWs8Dmexhl7jGrS+NQHmOuK2ewPtfcWii3Zlmt23aCUakPqAePlVCWi+0TLyM+oqSRHOd627NuzO2AGsJhb3Df9tMdmP/AIN+hoFzZPA5jkjaJx0YVYW0zke2fsd2Z2lqkSMW05/6kQwCfUcGuE7Y+yfafZZJMJniztJEM/UcivYCpTY596YjPNSRZ4zLarE2lp4sYypAJyDwdhRJYonhSQzbr4GCqfl5dPyoiRd9D3fwM2tMlDk7jqOKUAYOUe0AVxpOskY8jyK3GawVuLdu8jZpW1qceEDxDjfNBSSFSpjiYkHI1P8A2FWNM0Ev3LeN1OdwpIx9alcs8cgZbmONHwwCdPTYdDkUBY1wJO/dorVVVjqU6c7Hfr7083xHw0JlmRBllxqx5Hgb9TTSKk0Eb95PNgFCFXy4qSxKLR/9PjS4OqaTzBHAx6UBYJFhFvPqkZ2JXAQevmaJao2JXW2VVERGqU55wOuPOpwajBOI38h/p4/XzqccCmGU6NTMQuXcucDc7Dbyo7KuSXYKAlhKzzs+hCNEQ25xjPHWrljbLHCzoih38CKPG/r6Cr0HY872yi4JgiYh3aQhFUcDCjnqeaM992Z2cii3QzuowoYaUT1AHJNNhGncjPkzJ6hthbbs8sqmQiOFDl5pWyCfIHgY9Mmg3vbkNkHj7PGZiTquj95vLA6CsXtLtqe8Yd5ISF+6vCj2FZLzs2xJ+lRkzpaiGPxpS3Mle3kkzEkkknck81nyFs+KiSZzvQ2rDKTk9nShFRVIYDO1IU3FSXNVLklZlZWXIIOdQ5FdF2R9pponC3Mg8tePvf7h+tc6c1E1DQJnot463/Z7SW4yY8My8/TzG1T7CN3MJ4iWeNE2H3tPNcR2X2zddnju1Yvbn70R4PrXX9j9t2EVpI5nwCASq7MDVemXe1R0nageVbIQxBGa0jDsfxdM4+VZNze9m9jpquJe9uBwgOd65rtn7XTXJaOy1RJndmbLH3Nc08ryMWkcsfMmpat2HLiqRudufae87SeTDd2hOcL19zWdZ9qz27BWJkQ9GO/1qgTk1JMZOTjA2qaK2dn2V22HXMUnHKkeIfKu97E+2TmJbftFVvLbosh8a/7Wrw9WZSGQlW8wcGtax7aePSLnOM7SL+oqGgPfIra27Sj77sefvtstbyYEij26+4/rVCS3IJABVgcFW6V572X23JGyyxTEY3V0bj9q7vs/7YQXcSp21bm4KjwzRnTIPc9agq0eTLZJMO8gjCuF1MhlPHmPDUWghmBfRCswGWUu+/r92lSrf6MCm2MoglXu8wCVF2Olzke+24o9tbPPCEXkDVGRGg9xnnpSpULombcVoJZWE14rwgs+QCA0p2PtsPOr9p9nZe4laUwxKyjDYzuCD60qVaceKMo2zBn8nJCVIiw7LtonWaea5csDgA42/wB37UGb7QpboqWNqkIT7pYa2HzNKlS8knHSNOPGp/Yx73te4uHLTyO7HqzZ/OqEszuNTE70qVYpTlLtm6OOMVpA9Y6Zpw+FIxzSpVQY1RCXBIAQKfQ0EgjmlSqCUMRtUlxpIKg+vlSpVBYRbOPQYpiRtmlSqbBCI2zSC5Gc9KVKgBHfYbUgCTilSoAkyDTnIB8qGtKlQAQL4SfKoHgA8ClSoBE7a4ltm1ROQf6H3FdD2Z2x3rBGHdyEb43U/tSpVDJP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3851920" y="3501008"/>
            <a:ext cx="1656184" cy="61555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Rendición de Cuentas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851920" y="5125635"/>
            <a:ext cx="1656184" cy="391597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Interior 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516216" y="3068960"/>
            <a:ext cx="1656184" cy="391597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Cooperantes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851920" y="2389331"/>
            <a:ext cx="1656184" cy="391597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Estado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588224" y="4509120"/>
            <a:ext cx="1656184" cy="391597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Sociedad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1187624" y="4509120"/>
            <a:ext cx="1656184" cy="391597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Pares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1187624" y="3068960"/>
            <a:ext cx="1656184" cy="391597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Beneficiarios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1" name="20 Flecha derecha"/>
          <p:cNvSpPr/>
          <p:nvPr/>
        </p:nvSpPr>
        <p:spPr>
          <a:xfrm rot="20367910">
            <a:off x="5653495" y="3285658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Flecha derecha"/>
          <p:cNvSpPr/>
          <p:nvPr/>
        </p:nvSpPr>
        <p:spPr>
          <a:xfrm rot="1164936">
            <a:off x="5642351" y="4155617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Flecha derecha"/>
          <p:cNvSpPr/>
          <p:nvPr/>
        </p:nvSpPr>
        <p:spPr>
          <a:xfrm rot="8761199">
            <a:off x="2922176" y="4214083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Flecha derecha"/>
          <p:cNvSpPr/>
          <p:nvPr/>
        </p:nvSpPr>
        <p:spPr>
          <a:xfrm rot="12086557">
            <a:off x="2897125" y="3373712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Mecanismos tradicionales de rendición de cuentas</a:t>
            </a:r>
            <a:endParaRPr lang="es-ES" sz="3000" b="1" dirty="0" smtClean="0"/>
          </a:p>
        </p:txBody>
      </p:sp>
      <p:sp>
        <p:nvSpPr>
          <p:cNvPr id="12" name="11 CuadroTexto"/>
          <p:cNvSpPr txBox="1"/>
          <p:nvPr/>
        </p:nvSpPr>
        <p:spPr>
          <a:xfrm>
            <a:off x="539552" y="1844824"/>
            <a:ext cx="4392488" cy="47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Talleres  y reuniones de socialización de procesos y resultado.</a:t>
            </a: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Boletines electrónicos e impresos. 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Auditorías externas (financieras y de proyectos)</a:t>
            </a: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.  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Informes a los consejos directivos.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Informes técnicos y financieros.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Formularios de rendición de cuentas de cada organización (solicitados por cooperantes y Gobierno).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Publicaciones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Planificación anual 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Mecanismos de control interno. 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Reuniones de equipo con los representantes de las diferentes áreas para ir enfocando las actividades (instancias internas de rendición de cuentas).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Página web.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076056" y="2708920"/>
            <a:ext cx="3960440" cy="382155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AR" sz="1600" b="1" i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AR" sz="1600" b="1" i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AR" sz="1600" b="1" i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40% de páginas web tiene información desactualizada.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50% incluye información con excesivo lenguaje técnico.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80% tiene al personal que trabaja en la ONG.</a:t>
            </a:r>
          </a:p>
          <a:p>
            <a:pPr marL="319088" lvl="1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20%  incluye su Código de Ética y /o manuales de procedimientos.</a:t>
            </a:r>
            <a:endParaRPr lang="es-ES" sz="14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1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20%  tiene auditorías.</a:t>
            </a:r>
            <a:endParaRPr lang="es-ES" sz="14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1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El 70% incluye el informe anual, pero no siempre es de fácil comprensión. </a:t>
            </a:r>
            <a:endParaRPr lang="es-ES" sz="14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1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El 100% tiene el presupuesto.  </a:t>
            </a:r>
            <a:endParaRPr lang="es-ES" sz="14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lvl="1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Solo el 50% hace alusión a sus fuentes de financiamiento.</a:t>
            </a:r>
            <a:endParaRPr lang="es-ES" sz="14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4578" name="AutoShape 2" descr="data:image/jpg;base64,/9j/4AAQSkZJRgABAQAAAQABAAD/2wBDAAkGBwgHBgkIBwgKCgkLDRYPDQwMDRsUFRAWIB0iIiAdHx8kKDQsJCYxJx8fLT0tMTU3Ojo6Iys/RD84QzQ5Ojf/2wBDAQoKCg0MDRoPDxo3JR8lNzc3Nzc3Nzc3Nzc3Nzc3Nzc3Nzc3Nzc3Nzc3Nzc3Nzc3Nzc3Nzc3Nzc3Nzc3Nzc3Nzf/wAARCACnAN8DASIAAhEBAxEB/8QAGwAAAQUBAQAAAAAAAAAAAAAAAwABAgQFBgf/xAA9EAACAQMDAQYDBgUCBwADAAABAgMABBESITFBBRMiUWFxFIGRBjJCscHRI1Kh4fAkchUzQ0RigvEWksL/xAAaAQACAwEBAAAAAAAAAAAAAAAAAwECBAUG/8QAJBEAAgICAgIDAQADAAAAAAAAAAECEQMhEjEEQSIyURMjQmH/2gAMAwEAAhEDEQA/AOcjngi3ijKNvuGxzzViDtMLbd2VY5bSDsSBgbD+tZRZdROofWo5BgbDDZlz/X+1ewlM8y8afZrTXEKIZV3CkeEvgn+lTUW814xklhhIjJ1PMDsRsOOelY6apVCa1CqCTnODTzgZjIiP3VJOSc7YP5UTytsFjS6NZ761+F7mMSFBpYIGIAwfPnrR2uUurdCqLhyWRSzFhyMnOx555rFtDiVwsLtqUhM5yOvTnirYmLpE0KS4Dfy50/PaqJp9lZQrotpKyXDtBGW7xSqhCWBJHUA781BVDK1sbYSsrjwgk423x67ChXfxCGNzA2OhXK8E7j5USCWSOGVVXu2mi0lVf+XfJ+a1LohRdWZjoUnHe2yYYkBsE5ztWf8AES2kmuAJG65AZRg7j3966vvGuuzykps5HuE0KJWGqIjgg52/r61zHacPd3UiiWIISCPGDWbKl2acMr0yvPdyRXImhCoWw6sq+Y/+1b7X7T+MtrN44wrhCJXKg6mz7VRkijaGJjNHsSmwY+3SkqQ/BtqnzpcEBUPB2POPSsl+jTxjadCluZ2ijYucY0nYcj+xH0pp7mciOTvnyyjcHG4/wUo1tmhlQtK2nDDwhfQ9T50kMBgkXRIdDBhlwP09qqW1+Ds5a68TMUmGRls4z+xoaMUQE51QNx6H+/51JpkNsjrAmVbTliT6jr70bv378hQiidM5Cjkj96gB4IiZNMIZirYVgM7Nup+uPrWj2nbfEdkQzMAHiOhlHIB3Gfy+VZgmlmVQ8rYdTGd+o3X/AD0rY7GVrq2uocYSWMupOwzzt881aKvTE5rSUvw4240g4AwarkbVev4tEp2xVI8Vz5qnR0IO0mQPFMp0sD5U5pVUYPrLE7D9qbk5/KkraTkCnDkZCkgHkUASU1IeLc1AVMHNSVYRBTsAOacpoAOoH9KgzcVJU68yyhmUsVIONqeKeVklGtyCo433yKncwSLLIPCPETu48/f1qFtGTrj1R50sf+YOgr0bOPeg7ypFbwiKdi+C0m2NLbgY89qUzSfDrJlyrDTlj5Hff51WRmTUDMmyafCwopzPbAd9EQrN4STt122qArYNJnEqPqO774bGx8qsi4nKMX06x4GZRv8At/SqSiNWDd4MDG2g0dlgW6mzLJnfTpXFRYNJh5b2VrfuRKZI1bSA/GORjPG+frUHjWK7MjFVIcEENsAemKd7iJmkdgNWEY92gCkDA4NViyd4GYSkAZBZskCobISDw4lmSA6YlDY1up2AzzWR2vIksyPEPAQVGTxg/sRW1J8N/rHRSirEWDltmO23zJrJ+Glk7Gk7Q7mAQxz6RqY6mON8DO/TPuKRmlqkOwrdmfHhoHXfIIcZ+n60dY4xHHFFKJGliYso/A2TgevANNaznWfDGodWUYQc4yOfahxXkyyIRIwAYHA26+lZDVTHtYpHlCiOQ6107KetTtreTve7YBQ40+JgP83xQJWdZzl2JRjgk+tPNiO5LLwG1Ln6igkNDEhjlRp4/u6gFydx/bNLMCQxyAyM8b7YULtyP1qKgLe4UHBYr5+E/wBjTxW0vdyq6hABqBcheP7ZoIDNKsTTCGFBpZZVLDUR9dutX+y53/4lExYtiTYH+U7/AJMaz0WAPCWkLmSMoQgwCRsNz8qNbXJAQRL3YZVzjckgldz7EfSpi9i5q4tFf7R24gvZ4x+FyBWARXX/AGtjJuRIRgyRLJj3UVybjBIPlWXyFUxviSvGgRFLSalT5PSkGuwZB6ikuCamaGaCUSzuaNFL3ZBVV286rVIGgGg8koc5Chfao6iODj5ULNPq/wAxRZWjtLsl5QR1RTn5CjWSQ947NKysB4F0El/n0ppVhWOIt3hBTjSPM+u9LvoVkikYO+AOcLt6816RnF7VA4ou/kRIyHLEeHfY/wBzRgyQrcAxayGwELHC8rz1q08kIUiC08USsGwfM41HbfpVEFSJFMWwTIy/GCP3qCE2ys+5BCnA2569aO4wEYMSzgAjjG2Nj67/AEqSYaQRxRAsThck8/X3+tGmkM8aSnutl0nI6A8cHPNRRZuivbMjM0b4GEZhg9ecf0qccZlYaVcysNKqBnLbVo9jXUEN6JZ4VaF/CRkqFz5e2etZ32h7atjchOxV7tFjCOxyQHyclc9PWlyyKD2EVKcqSF27LeQwDs74YLITm4KjUxIJ2zxgelSaMv8AZaJBFErRd6rkkBtRZSM/LrXPSu8lujMzHDsDlid9j+tKzB70qD99WXHnsaySyW7NX8kopX0yUMapOjPPENLAkatXX0BqMsUEcroZXYqxGVj/AL1FLeVlDJE5x6bUe5tHMzuzImQD4mFLG2v0a5aAOWEbtqVW3bHIHkKe4nH8JkgjXKDcrng46+gFJ44CkeZ8sF0kIpPUn9aR7goirFKxUEZYhecVHJfpA1xczExP3jKCgJ0+EeXT2pf98wxnvAR75Bozi2khGmKTWinIZtsfLeom4kWe3eNUjyFPhG56c89DUgnY0MMiwRStpjEcvLHHr79KsRGOAlYcyMrSKHYbDAzsPPaqYBkjmjQOzgjbkk5I2+tXURFmJmGtjIraAc/eTqf0oRV9Fz7TZeC1lJOXgzv6EiuSb7rYGd+c11fb5eTs+xdhlmg2H/sa5KVWVjkY99qV5P2Dw18CGKkFOkkdKiNqkGIGx261mNhE5qDc0aQrnwjFCPNQWQM7c0/Sk29JRUFhMMYxTZpznPPSnYKMYOrI6UAdqx1RRMDupIH5/rUHIzqGNgdiaK0p+HAjVMBs7p6fPypLI5jLnQpXhQi7g5P6V6SziEZnImbAHiwc55yM08Ka5Aqj7yspA9jTTTTeAhypMYzjA426e1Qiml7+JjJIfEOWNDeiab6JXEU1uh8GoZ/DvrqdlM8vdh7aPIlIIZwucjb24rG7SaUz6ZGOldgCc0fsmWNbadHZY21A6yCQBv6etZnlf9KGvF8L9j9ptdPeMbmeNGDbrqwAfPAFBlijWa4YSq5UFwoBwevPtVa7lEszODt033o6eK7UHYSRAH5ris05NtjlGojQXXeRFY4oVUNndcnOKIJpl3WTQemgAVR7OPhkHqKuZ86yqTYyUEmJtTbvI7E/zNUCEH3lA9zSmYCJzqA2PWsQu5PiYn3NUlKi8Mdm0sqMcLICfIGpVk20whcsBnOa0LaUzBiVAxxQmmEoUWrddRkBYKO7bJNQl7hIrc+KQ6T6D7x+dTgBPegAk922wobwMLSIysIzqYYPONunzrRD6if9gk07a7xFwqsDlU2zv1PWrFvGFdWnJVSYSFxu23T09aDJKiT3HdJk6D433PI4HSj2yFpFlnJK/wALc8tseKuuyrLX2hkxZ2WUGPhthnjfbFchI2WNdV9rHKvDHgDTboMD8IxxXJtjHzpPkv5UW8Jf47EG2pc1HNODWY2UPiosKlnbaomgEQFTD7ELwfPeo4zRABglic/WgkhSWMudsD3p9s1IAdSR7UBZ2ywy904ZNKsA2SR7frSaNZgg0xxPp0tpkGD5k5PtxVUXsUs6hUj0iIqQOpAzn32poZijAochvID5V6Dmm9HGcWlstPFqWN5JEAywwrc758vWpT2sSAHvBg4YeEnA98VMW8hhL5JCOGMhBAGRvmg3EwUsA6sqnC58QOPL0q1lE2+gN/BbGV8tIwJyMKBj+tUhBCizYWR/4Z5cA854x6Vcu5VcppG5Qb561G2gkeYEIxLAgYUnOxzSMkFIfCTSMcSxDJFum38zMf1q0t0we1cJEuwGyDoxoM9pJG5DALwfGwFS7pBbwlp4xpc8ZJ6ViarRpe1YG3XRd3CDox/OrOTx0NBfC9qThdw24OMeVRuHYP3aE6iMqOjelZm+IxJyopXYyHzuQaqVdmUvEWUH1HUHyNUjscdaS3ex8NKh1NWYpnRGVeCc1VG1HX7uaFoJbNq3cqjkMQTEeD7UERPJaRlRsHbLHYfh60a1bSjnCn+F+IZHTpQmM1xBFH4nbU2FHA46Vth9TG/syzJ3UMl0f+Y2jGSMKNx9au2ELXN1GZckMyIo/mOjYY9zVZbR3kujGjXD5CgKMqN+CevHFbPZELxXs11dJl4Q7qv8oGAD7bCmQWxOWSUWYv2ul77tG4kHGvT9Nv0rmDWp2rN3kzEk5Oc586zGO1Zc8rma/GjxxpEc09RFPSTTQ4NEz4BlR7jmoBTjIpDI5oIHxTYJputSB8qAGGQaR2pxzREBJ2BoINW2lthcxlhNjUM+IcfSrdpcRBu6MBJU9WJyBWcIZ8+GN/8A9auGG4W9YiNgrHO+3O9dLHJpmKcU1s6KTta2a1aGS2jj1J3ySFiwB+7gjy2NZDXaMoZO4xwQsQznz3FBlhY3BQsi/wAIjBkXk5I2+lZ6RLGc9/GD6Ek/lTHmadCoYYpaNlpZXhjZZCoAI28PB9KZTIrxzOzspbBYk49s0C2li7hQ0jsNZHhTA4HmaDdXkJwqLIyrvjWAM+2Ku8kasFB3RVvHUysFXAXI+eaYD/SEDcrINvcf2ot1IiXUgSCMDWfvZP50yXMvws6qyrkocKAPMVkbt2aEqQ0+R2ijfzRKcEY6VG6zj7upOuOR6ilcOzXVqzMSTCAST5Eio3bMjxsuPIg9ayz9l8foGFfO7AtjY9JB6+tDlhQpkDY/Ue9TGGjGNXdZ5/FEfX0osdtO7sNA7wKWYdJF8xSUPM2SFk9farFhbS3koggXU5BIycVYntpLVe8XeNlyFY7j0rR7CiX4rvoipzGdj5fvTIRtqxeSdRbL9n2Q6ozTBnXThhGNhx1rTsrEJGgls1W1Q51Omo8/ynn3NRgmbQ8c1vI0QOr724PtVg9tx9xo+HAKcBWIfHQkHIPyrU8kId6OfxyT2jVj758qkaxRx/fZSMH3zsar3KW8yiJtPOA2QuR5e1Yf/F45X1Ijsw28LDP/ANq0k9naRQyyXIXWuoo7az9Kj+8WTHxnY3af2Y7NmBdVkhwvKSagx86xf/xayz47ydR/sFXj27cIu5UwyHwa4tIIz04os96g0loiUYZDK2P3/OkznFs2whkiqbMTtD7N28dsz2M000wOyMBuPlWBJZ3UQzJbTJ7oa723+FkAeSKc5UEFl1A+2PzNWBLICBEqqOhXc/1x+VKbV6HxUktnmxDY3BUf+VOMD7wNeomyaWFXuDFpdQ2ZVDkj/PWsjtKP7NWwZbiKOWUjmLwEe2NhQSzg6mmwolxHEJ2FvrMfTPI96ZYzj/DQVshsDRkYDdMZ65GaGRpPrToV31gn2OKkqWy7HlmPuaLMcrDId8pjnyOKQeEnAtxnpmQ/tVgn/TDFrHlHK7k8Hfz8wa2IQ9Fy2kt5XRSQEBBZgPFgnr51lz2ssEjxtG4KsRuKmJ5IpAQkSMOndKfzzWzc3Tzu1xDOykKrujHHiIGcAe4pv37Fbg7XRjwQzm2lKRvjKtnT7jn50L4eTHjKL7uKuurNHOzfe0Ek553z+lZoB6DNLkmtDIu9lq6ii73U86+JVOFBP4RSt/h+6nAErZUHoo2Ye/nSlt5mSBxG2O7AydhsSOT7UWztGIlMssar3R21ZJHPA9qhJvoG1XZXu2QvZFFCjQRsc/iNTmhE4CnAAOc+VN2mEU2ndklQCMkb/eqTAtjBpEl8mi0fqmiFswtJZo3AlLLp1nggj86IbucrHoOgIukadh7fnUQi5yRlqIkbMfDGT6jeqqBLn+lfQzjDcb7e/rV/sZFjkkAOfAdPoaE8SxpqmlVf/Fdz+1aSyxLaRRwQop0hu80+I+9MjClYnJO1VF6HtS7tbUxIRLDIumSNgGyvoehrBngLHXaamx+DPjX96NJJJBL4WyGGSvQ70RWiuMbaJPfH9axZJyv5dGjEuK6BWUXxylpHUy/hIbS5+fX54oxgQ76RNtgh18Q+f+e9XbC/islni7Q7NgukmXacApKhxs2oEZ6bHY1ftLe2dY7i3hinhXBLHcZ8mxuv+c0tRUtxHUntGRaJelpYrbLQEDVbzDUhHkSevr/WrVtYCKaOS3uWhPL20bawPYn+9bctrb3B020nwswziC6f+GfRZOB/7Af7qzLiCW3meKaNoJ0PiRxgrTEmuxib9lh7kEgIix6Rg6STqPzp1mjYAPhTz6GqZIcgOdMnAPnTEtH4WyMc7VNgaXw8bRmMKCnVeR9Kxe0PsnbXGZLSRoHA4bxIf1FavZ0N1cuVtEYlRkkfcUep6D3P1pr+9jtyYluEunUYYwZ0KT01dfkKmyeJwVzY3VjKwkUnRyybj96q6mJyzb123aDXD2Ek7aQCCPCfYe/X+lcQTkt71ZOxco0InNILnpsKfQdOrp71OFlRtRUNjgHirCzQnt4o52HxEeM5GzHY8dKNbNEIpU78k41ALHncHPUjpmhz28zxQyaceHSTkcj+2KVrCwuEDPGoJ0nMg67VsTozumtlmK6tzF3UitIvTWo29vKjq8cUlvNBCNWABrOQcHG4+lZfdKpKPcR+E7gZOPpVuN4BbLrkkcKxHgTjI9T6UyM17Fyh+GlFLE10glhiTWxVim5wdj4TWReyd3M6200vdZOPCEOPlVmKaFZo3KOxBG7yfsKNPBtI/cRoiseRk56c+dMlFSRWL4SMyRnkjgJDO2WGScnkfvV6yhmlYhIyD3b51bfhPnQLmaQQRopfZiCq7DcDyqFnFcCcuFdPA/ibb8J86SnxYx7iFuLUTQoO+USx5Kr0YckZ6Gk8KxA/ETKh/lB1EfSgrZyS4Bcknoilj+1FvI1S6k0Q6hqzmRv0H71Eopu6IX5YzSxAL3UTOWXILnPXyol08vcx65e7UljpA3xxwPbrQ5jNIEUbIIh9zwrvv+tQuViiSJDIXxGMqnmd+f8A7RpEpKyTNHFBEqRanbLAvvnJA44/DXQ2/ZrSQLNPkaVUPt9044/z+9ZEETzXShFEEEQAMmeg53675rf7LvxFEFdS0bfjxgnHJHn7VdQ5JiM03GqOYcsr6XzkedTgQzSKqFRk/fY4A9z0rou0+zLa7US22FZieBhSfXyNZNnYSLfiOXUgKMCccbc+tc7JjcZUbsORShYUQzxyrC0TDGAwJ67bg+WK6CwuLNXkhISxulcqSB/Cc52B5I99x7VlJH3M0MJO66RgcdKnc20cw1PkSHqOvvS1FR6HRN26ATMV7EIiwyrgZRh5gj8xmgLK+hbW8g+JtB/ygG8UY8433x/t3X0rNtbu97MjEM8PxFiTvG4LJn0P4T7Vo2a2k66+zbtUiJLTWlw3jAxwu2G36jBFT2X6RBuw3eITW1xHLZOcLJIdLA/ysvRgCDtkEbjyosFrbRY7wfEleGYFYx+p/pWtcXPZp7MQSaLaSHCFE4cH8Q6njceufSo3nZbR93Ml1bzxSoGDwPqx0OfKhqmCkmrRQuJpJlEcjKI14iUYUewoA7Ltp8NJGVJOdxjOK1o7VIhkDPqRzU8gjAAqXK9C0qdnF9vvDD2T3anGWz4eg3rhW05JXPPWvVu2+w7ftSEploG51JuM+orz/tb7Ndo9mAyNH31uP+rEMge45FES0tsyRjy3pE461HoDTqasVo2YrWd4ZUNvINI1jKHpsaELaYfhRf8Acyj8zU4IZlkUtH4c4IbbbrzimmtXjkZJGiGDjd1Ga2Ga9k7m3xMXMsSrIAwAbPPtShiiMMyNODsG8Knof2NO8KvboxmjHdsVIGTgHccD3prVIO/CtK5D5TZPMY6nzxQF/wDQYaFBkGQkewq1dXpW5YpEpDYYaiTtyKp6oF4jdj11Njf2xR5Zc9yYoUBMajjUdsjrUptENJ9lu3vle2kD25cl8ARErgkeQprcgzZ7hEOlt5W34PzoAF21lNqJRNa/ebSOvtQ7aOJZWMku4jc4QZ/CetTyZXgg/wAaTImZjnIGIl0/nQZpWkuWWCHUdRwSNbf1/alZhDcxiGDUQc5bJ49BtU4u8ecd/MsaAl2VfIb8DaotslJJiu0Mt0VnmGdQQLnUdtvlR7aIT3jvBERHGdRlk3AA49P/ALT2Vu2tp+50qgJ7ybjJ8h9T8q0bW1OhFUGRpdyzDACjgBRufb2q8Mdu2KyZFFURhhyhc/xJJTgu+QoA59/b0rVAhsIFvbwavwxRNszAdMfh33PXfFQuZrfshO9uCGuxssB4Remccew58/Pj+2O1pr6d5ZXyWPsAPICm5MqxoRDHLM69GqftNIt680qho5D4woGw9utdHYT2t8iyQSoykHY8jz9a8wcknOaPZ3txZSiWCQg9R0Nc6WVyezorAopJHezof+IjSrHSRk+gHNW4rWRzk7A9T5Vn/Zjtm3vnmSchLhkyNe5JHIHn+ddBajYksuB/LxSmaIa0US0kC9w7yGIKdKatuTmpWKRmUGNVGAeBjNK+nBvIM6Y+QCTs/TGcVZt10hjpIY42FRHsnJqDMv7RxjVbvG4DgtqB6jpUuy+15bKWNtgVIbJAKtj04NW7+0+KlSTAIVMA5258v3oEcdug0TCMpnfOdvpv9BRN/IMcfgjtbHtLsjtlcMY+z7ojO28LH/8An8qjf9mS2smmWNlJGQy7qw9DxXDzWs8Dmexhl7jGrS+NQHmOuK2ewPtfcWii3Zlmt23aCUakPqAePlVCWi+0TLyM+oqSRHOd627NuzO2AGsJhb3Df9tMdmP/AIN+hoFzZPA5jkjaJx0YVYW0zke2fsd2Z2lqkSMW05/6kQwCfUcGuE7Y+yfafZZJMJniztJEM/UcivYCpTY596YjPNSRZ4zLarE2lp4sYypAJyDwdhRJYonhSQzbr4GCqfl5dPyoiRd9D3fwM2tMlDk7jqOKUAYOUe0AVxpOskY8jyK3GawVuLdu8jZpW1qceEDxDjfNBSSFSpjiYkHI1P8A2FWNM0Ev3LeN1OdwpIx9alcs8cgZbmONHwwCdPTYdDkUBY1wJO/dorVVVjqU6c7Hfr7083xHw0JlmRBllxqx5Hgb9TTSKk0Eb95PNgFCFXy4qSxKLR/9PjS4OqaTzBHAx6UBYJFhFvPqkZ2JXAQevmaJao2JXW2VVERGqU55wOuPOpwajBOI38h/p4/XzqccCmGU6NTMQuXcucDc7Dbyo7KuSXYKAlhKzzs+hCNEQ25xjPHWrljbLHCzoih38CKPG/r6Cr0HY872yi4JgiYh3aQhFUcDCjnqeaM992Z2cii3QzuowoYaUT1AHJNNhGncjPkzJ6hthbbs8sqmQiOFDl5pWyCfIHgY9Mmg3vbkNkHj7PGZiTquj95vLA6CsXtLtqe8Yd5ISF+6vCj2FZLzs2xJ+lRkzpaiGPxpS3Mle3kkzEkkknck81nyFs+KiSZzvQ2rDKTk9nShFRVIYDO1IU3FSXNVLklZlZWXIIOdQ5FdF2R9pponC3Mg8tePvf7h+tc6c1E1DQJnot463/Z7SW4yY8My8/TzG1T7CN3MJ4iWeNE2H3tPNcR2X2zddnju1Yvbn70R4PrXX9j9t2EVpI5nwCASq7MDVemXe1R0nageVbIQxBGa0jDsfxdM4+VZNze9m9jpquJe9uBwgOd65rtn7XTXJaOy1RJndmbLH3Nc08ryMWkcsfMmpat2HLiqRudufae87SeTDd2hOcL19zWdZ9qz27BWJkQ9GO/1qgTk1JMZOTjA2qaK2dn2V22HXMUnHKkeIfKu97E+2TmJbftFVvLbosh8a/7Wrw9WZSGQlW8wcGtax7aePSLnOM7SL+oqGgPfIra27Sj77sefvtstbyYEij26+4/rVCS3IJABVgcFW6V572X23JGyyxTEY3V0bj9q7vs/7YQXcSp21bm4KjwzRnTIPc9agq0eTLZJMO8gjCuF1MhlPHmPDUWghmBfRCswGWUu+/r92lSrf6MCm2MoglXu8wCVF2Olzke+24o9tbPPCEXkDVGRGg9xnnpSpULombcVoJZWE14rwgs+QCA0p2PtsPOr9p9nZe4laUwxKyjDYzuCD60qVaceKMo2zBn8nJCVIiw7LtonWaea5csDgA42/wB37UGb7QpboqWNqkIT7pYa2HzNKlS8knHSNOPGp/Yx73te4uHLTyO7HqzZ/OqEszuNTE70qVYpTlLtm6OOMVpA9Y6Zpw+FIxzSpVQY1RCXBIAQKfQ0EgjmlSqCUMRtUlxpIKg+vlSpVBYRbOPQYpiRtmlSqbBCI2zSC5Gc9KVKgBHfYbUgCTilSoAkyDTnIB8qGtKlQAQL4SfKoHgA8ClSoBE7a4ltm1ROQf6H3FdD2Z2x3rBGHdyEb43U/tSpVDJP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580" name="AutoShape 4" descr="data:image/jpg;base64,/9j/4AAQSkZJRgABAQAAAQABAAD/2wBDAAkGBwgHBgkIBwgKCgkLDRYPDQwMDRsUFRAWIB0iIiAdHx8kKDQsJCYxJx8fLT0tMTU3Ojo6Iys/RD84QzQ5Ojf/2wBDAQoKCg0MDRoPDxo3JR8lNzc3Nzc3Nzc3Nzc3Nzc3Nzc3Nzc3Nzc3Nzc3Nzc3Nzc3Nzc3Nzc3Nzc3Nzc3Nzc3Nzf/wAARCACnAN8DASIAAhEBAxEB/8QAGwAAAQUBAQAAAAAAAAAAAAAAAwABAgQFBgf/xAA9EAACAQMDAQYDBgUCBwADAAABAgMABBESITFBBRMiUWFxFIGRBjJCscHRI1Kh4fAkchUzQ0RigvEWksL/xAAaAQACAwEBAAAAAAAAAAAAAAAAAwECBAUG/8QAJBEAAgICAgIDAQADAAAAAAAAAAECEQMhEjEEQSIyURMjQmH/2gAMAwEAAhEDEQA/AOcjngi3ijKNvuGxzzViDtMLbd2VY5bSDsSBgbD+tZRZdROofWo5BgbDDZlz/X+1ewlM8y8afZrTXEKIZV3CkeEvgn+lTUW814xklhhIjJ1PMDsRsOOelY6apVCa1CqCTnODTzgZjIiP3VJOSc7YP5UTytsFjS6NZ761+F7mMSFBpYIGIAwfPnrR2uUurdCqLhyWRSzFhyMnOx555rFtDiVwsLtqUhM5yOvTnirYmLpE0KS4Dfy50/PaqJp9lZQrotpKyXDtBGW7xSqhCWBJHUA781BVDK1sbYSsrjwgk423x67ChXfxCGNzA2OhXK8E7j5USCWSOGVVXu2mi0lVf+XfJ+a1LohRdWZjoUnHe2yYYkBsE5ztWf8AES2kmuAJG65AZRg7j3966vvGuuzykps5HuE0KJWGqIjgg52/r61zHacPd3UiiWIISCPGDWbKl2acMr0yvPdyRXImhCoWw6sq+Y/+1b7X7T+MtrN44wrhCJXKg6mz7VRkijaGJjNHsSmwY+3SkqQ/BtqnzpcEBUPB2POPSsl+jTxjadCluZ2ijYucY0nYcj+xH0pp7mciOTvnyyjcHG4/wUo1tmhlQtK2nDDwhfQ9T50kMBgkXRIdDBhlwP09qqW1+Ds5a68TMUmGRls4z+xoaMUQE51QNx6H+/51JpkNsjrAmVbTliT6jr70bv378hQiidM5Cjkj96gB4IiZNMIZirYVgM7Nup+uPrWj2nbfEdkQzMAHiOhlHIB3Gfy+VZgmlmVQ8rYdTGd+o3X/AD0rY7GVrq2uocYSWMupOwzzt881aKvTE5rSUvw4240g4AwarkbVev4tEp2xVI8Vz5qnR0IO0mQPFMp0sD5U5pVUYPrLE7D9qbk5/KkraTkCnDkZCkgHkUASU1IeLc1AVMHNSVYRBTsAOacpoAOoH9KgzcVJU68yyhmUsVIONqeKeVklGtyCo433yKncwSLLIPCPETu48/f1qFtGTrj1R50sf+YOgr0bOPeg7ypFbwiKdi+C0m2NLbgY89qUzSfDrJlyrDTlj5Hff51WRmTUDMmyafCwopzPbAd9EQrN4STt122qArYNJnEqPqO774bGx8qsi4nKMX06x4GZRv8At/SqSiNWDd4MDG2g0dlgW6mzLJnfTpXFRYNJh5b2VrfuRKZI1bSA/GORjPG+frUHjWK7MjFVIcEENsAemKd7iJmkdgNWEY92gCkDA4NViyd4GYSkAZBZskCobISDw4lmSA6YlDY1up2AzzWR2vIksyPEPAQVGTxg/sRW1J8N/rHRSirEWDltmO23zJrJ+Glk7Gk7Q7mAQxz6RqY6mON8DO/TPuKRmlqkOwrdmfHhoHXfIIcZ+n60dY4xHHFFKJGliYso/A2TgevANNaznWfDGodWUYQc4yOfahxXkyyIRIwAYHA26+lZDVTHtYpHlCiOQ6107KetTtreTve7YBQ40+JgP83xQJWdZzl2JRjgk+tPNiO5LLwG1Ln6igkNDEhjlRp4/u6gFydx/bNLMCQxyAyM8b7YULtyP1qKgLe4UHBYr5+E/wBjTxW0vdyq6hABqBcheP7ZoIDNKsTTCGFBpZZVLDUR9dutX+y53/4lExYtiTYH+U7/AJMaz0WAPCWkLmSMoQgwCRsNz8qNbXJAQRL3YZVzjckgldz7EfSpi9i5q4tFf7R24gvZ4x+FyBWARXX/AGtjJuRIRgyRLJj3UVybjBIPlWXyFUxviSvGgRFLSalT5PSkGuwZB6ikuCamaGaCUSzuaNFL3ZBVV286rVIGgGg8koc5Chfao6iODj5ULNPq/wAxRZWjtLsl5QR1RTn5CjWSQ947NKysB4F0El/n0ppVhWOIt3hBTjSPM+u9LvoVkikYO+AOcLt6816RnF7VA4ou/kRIyHLEeHfY/wBzRgyQrcAxayGwELHC8rz1q08kIUiC08USsGwfM41HbfpVEFSJFMWwTIy/GCP3qCE2ys+5BCnA2569aO4wEYMSzgAjjG2Nj67/AEqSYaQRxRAsThck8/X3+tGmkM8aSnutl0nI6A8cHPNRRZuivbMjM0b4GEZhg9ecf0qccZlYaVcysNKqBnLbVo9jXUEN6JZ4VaF/CRkqFz5e2etZ32h7atjchOxV7tFjCOxyQHyclc9PWlyyKD2EVKcqSF27LeQwDs74YLITm4KjUxIJ2zxgelSaMv8AZaJBFErRd6rkkBtRZSM/LrXPSu8lujMzHDsDlid9j+tKzB70qD99WXHnsaySyW7NX8kopX0yUMapOjPPENLAkatXX0BqMsUEcroZXYqxGVj/AL1FLeVlDJE5x6bUe5tHMzuzImQD4mFLG2v0a5aAOWEbtqVW3bHIHkKe4nH8JkgjXKDcrng46+gFJ44CkeZ8sF0kIpPUn9aR7goirFKxUEZYhecVHJfpA1xczExP3jKCgJ0+EeXT2pf98wxnvAR75Bozi2khGmKTWinIZtsfLeom4kWe3eNUjyFPhG56c89DUgnY0MMiwRStpjEcvLHHr79KsRGOAlYcyMrSKHYbDAzsPPaqYBkjmjQOzgjbkk5I2+tXURFmJmGtjIraAc/eTqf0oRV9Fz7TZeC1lJOXgzv6EiuSb7rYGd+c11fb5eTs+xdhlmg2H/sa5KVWVjkY99qV5P2Dw18CGKkFOkkdKiNqkGIGx261mNhE5qDc0aQrnwjFCPNQWQM7c0/Sk29JRUFhMMYxTZpznPPSnYKMYOrI6UAdqx1RRMDupIH5/rUHIzqGNgdiaK0p+HAjVMBs7p6fPypLI5jLnQpXhQi7g5P6V6SziEZnImbAHiwc55yM08Ka5Aqj7yspA9jTTTTeAhypMYzjA426e1Qiml7+JjJIfEOWNDeiab6JXEU1uh8GoZ/DvrqdlM8vdh7aPIlIIZwucjb24rG7SaUz6ZGOldgCc0fsmWNbadHZY21A6yCQBv6etZnlf9KGvF8L9j9ptdPeMbmeNGDbrqwAfPAFBlijWa4YSq5UFwoBwevPtVa7lEszODt033o6eK7UHYSRAH5ris05NtjlGojQXXeRFY4oVUNndcnOKIJpl3WTQemgAVR7OPhkHqKuZ86yqTYyUEmJtTbvI7E/zNUCEH3lA9zSmYCJzqA2PWsQu5PiYn3NUlKi8Mdm0sqMcLICfIGpVk20whcsBnOa0LaUzBiVAxxQmmEoUWrddRkBYKO7bJNQl7hIrc+KQ6T6D7x+dTgBPegAk922wobwMLSIysIzqYYPONunzrRD6if9gk07a7xFwqsDlU2zv1PWrFvGFdWnJVSYSFxu23T09aDJKiT3HdJk6D433PI4HSj2yFpFlnJK/wALc8tseKuuyrLX2hkxZ2WUGPhthnjfbFchI2WNdV9rHKvDHgDTboMD8IxxXJtjHzpPkv5UW8Jf47EG2pc1HNODWY2UPiosKlnbaomgEQFTD7ELwfPeo4zRABglic/WgkhSWMudsD3p9s1IAdSR7UBZ2ywy904ZNKsA2SR7frSaNZgg0xxPp0tpkGD5k5PtxVUXsUs6hUj0iIqQOpAzn32poZijAochvID5V6Dmm9HGcWlstPFqWN5JEAywwrc758vWpT2sSAHvBg4YeEnA98VMW8hhL5JCOGMhBAGRvmg3EwUsA6sqnC58QOPL0q1lE2+gN/BbGV8tIwJyMKBj+tUhBCizYWR/4Z5cA854x6Vcu5VcppG5Qb561G2gkeYEIxLAgYUnOxzSMkFIfCTSMcSxDJFum38zMf1q0t0we1cJEuwGyDoxoM9pJG5DALwfGwFS7pBbwlp4xpc8ZJ6ViarRpe1YG3XRd3CDox/OrOTx0NBfC9qThdw24OMeVRuHYP3aE6iMqOjelZm+IxJyopXYyHzuQaqVdmUvEWUH1HUHyNUjscdaS3ex8NKh1NWYpnRGVeCc1VG1HX7uaFoJbNq3cqjkMQTEeD7UERPJaRlRsHbLHYfh60a1bSjnCn+F+IZHTpQmM1xBFH4nbU2FHA46Vth9TG/syzJ3UMl0f+Y2jGSMKNx9au2ELXN1GZckMyIo/mOjYY9zVZbR3kujGjXD5CgKMqN+CevHFbPZELxXs11dJl4Q7qv8oGAD7bCmQWxOWSUWYv2ul77tG4kHGvT9Nv0rmDWp2rN3kzEk5Oc586zGO1Zc8rma/GjxxpEc09RFPSTTQ4NEz4BlR7jmoBTjIpDI5oIHxTYJputSB8qAGGQaR2pxzREBJ2BoINW2lthcxlhNjUM+IcfSrdpcRBu6MBJU9WJyBWcIZ8+GN/8A9auGG4W9YiNgrHO+3O9dLHJpmKcU1s6KTta2a1aGS2jj1J3ySFiwB+7gjy2NZDXaMoZO4xwQsQznz3FBlhY3BQsi/wAIjBkXk5I2+lZ6RLGc9/GD6Ek/lTHmadCoYYpaNlpZXhjZZCoAI28PB9KZTIrxzOzspbBYk49s0C2li7hQ0jsNZHhTA4HmaDdXkJwqLIyrvjWAM+2Ku8kasFB3RVvHUysFXAXI+eaYD/SEDcrINvcf2ot1IiXUgSCMDWfvZP50yXMvws6qyrkocKAPMVkbt2aEqQ0+R2ijfzRKcEY6VG6zj7upOuOR6ilcOzXVqzMSTCAST5Eio3bMjxsuPIg9ayz9l8foGFfO7AtjY9JB6+tDlhQpkDY/Ue9TGGjGNXdZ5/FEfX0osdtO7sNA7wKWYdJF8xSUPM2SFk9farFhbS3koggXU5BIycVYntpLVe8XeNlyFY7j0rR7CiX4rvoipzGdj5fvTIRtqxeSdRbL9n2Q6ozTBnXThhGNhx1rTsrEJGgls1W1Q51Omo8/ynn3NRgmbQ8c1vI0QOr724PtVg9tx9xo+HAKcBWIfHQkHIPyrU8kId6OfxyT2jVj758qkaxRx/fZSMH3zsar3KW8yiJtPOA2QuR5e1Yf/F45X1Ijsw28LDP/ANq0k9naRQyyXIXWuoo7az9Kj+8WTHxnY3af2Y7NmBdVkhwvKSagx86xf/xayz47ydR/sFXj27cIu5UwyHwa4tIIz04os96g0loiUYZDK2P3/OkznFs2whkiqbMTtD7N28dsz2M000wOyMBuPlWBJZ3UQzJbTJ7oa723+FkAeSKc5UEFl1A+2PzNWBLICBEqqOhXc/1x+VKbV6HxUktnmxDY3BUf+VOMD7wNeomyaWFXuDFpdQ2ZVDkj/PWsjtKP7NWwZbiKOWUjmLwEe2NhQSzg6mmwolxHEJ2FvrMfTPI96ZYzj/DQVshsDRkYDdMZ65GaGRpPrToV31gn2OKkqWy7HlmPuaLMcrDId8pjnyOKQeEnAtxnpmQ/tVgn/TDFrHlHK7k8Hfz8wa2IQ9Fy2kt5XRSQEBBZgPFgnr51lz2ssEjxtG4KsRuKmJ5IpAQkSMOndKfzzWzc3Tzu1xDOykKrujHHiIGcAe4pv37Fbg7XRjwQzm2lKRvjKtnT7jn50L4eTHjKL7uKuurNHOzfe0Ek553z+lZoB6DNLkmtDIu9lq6ii73U86+JVOFBP4RSt/h+6nAErZUHoo2Ye/nSlt5mSBxG2O7AydhsSOT7UWztGIlMssar3R21ZJHPA9qhJvoG1XZXu2QvZFFCjQRsc/iNTmhE4CnAAOc+VN2mEU2ndklQCMkb/eqTAtjBpEl8mi0fqmiFswtJZo3AlLLp1nggj86IbucrHoOgIukadh7fnUQi5yRlqIkbMfDGT6jeqqBLn+lfQzjDcb7e/rV/sZFjkkAOfAdPoaE8SxpqmlVf/Fdz+1aSyxLaRRwQop0hu80+I+9MjClYnJO1VF6HtS7tbUxIRLDIumSNgGyvoehrBngLHXaamx+DPjX96NJJJBL4WyGGSvQ70RWiuMbaJPfH9axZJyv5dGjEuK6BWUXxylpHUy/hIbS5+fX54oxgQ76RNtgh18Q+f+e9XbC/islni7Q7NgukmXacApKhxs2oEZ6bHY1ftLe2dY7i3hinhXBLHcZ8mxuv+c0tRUtxHUntGRaJelpYrbLQEDVbzDUhHkSevr/WrVtYCKaOS3uWhPL20bawPYn+9bctrb3B020nwswziC6f+GfRZOB/7Af7qzLiCW3meKaNoJ0PiRxgrTEmuxib9lh7kEgIix6Rg6STqPzp1mjYAPhTz6GqZIcgOdMnAPnTEtH4WyMc7VNgaXw8bRmMKCnVeR9Kxe0PsnbXGZLSRoHA4bxIf1FavZ0N1cuVtEYlRkkfcUep6D3P1pr+9jtyYluEunUYYwZ0KT01dfkKmyeJwVzY3VjKwkUnRyybj96q6mJyzb123aDXD2Ek7aQCCPCfYe/X+lcQTkt71ZOxco0InNILnpsKfQdOrp71OFlRtRUNjgHirCzQnt4o52HxEeM5GzHY8dKNbNEIpU78k41ALHncHPUjpmhz28zxQyaceHSTkcj+2KVrCwuEDPGoJ0nMg67VsTozumtlmK6tzF3UitIvTWo29vKjq8cUlvNBCNWABrOQcHG4+lZfdKpKPcR+E7gZOPpVuN4BbLrkkcKxHgTjI9T6UyM17Fyh+GlFLE10glhiTWxVim5wdj4TWReyd3M6200vdZOPCEOPlVmKaFZo3KOxBG7yfsKNPBtI/cRoiseRk56c+dMlFSRWL4SMyRnkjgJDO2WGScnkfvV6yhmlYhIyD3b51bfhPnQLmaQQRopfZiCq7DcDyqFnFcCcuFdPA/ibb8J86SnxYx7iFuLUTQoO+USx5Kr0YckZ6Gk8KxA/ETKh/lB1EfSgrZyS4Bcknoilj+1FvI1S6k0Q6hqzmRv0H71Eopu6IX5YzSxAL3UTOWXILnPXyol08vcx65e7UljpA3xxwPbrQ5jNIEUbIIh9zwrvv+tQuViiSJDIXxGMqnmd+f8A7RpEpKyTNHFBEqRanbLAvvnJA44/DXQ2/ZrSQLNPkaVUPt9044/z+9ZEETzXShFEEEQAMmeg53675rf7LvxFEFdS0bfjxgnHJHn7VdQ5JiM03GqOYcsr6XzkedTgQzSKqFRk/fY4A9z0rou0+zLa7US22FZieBhSfXyNZNnYSLfiOXUgKMCccbc+tc7JjcZUbsORShYUQzxyrC0TDGAwJ67bg+WK6CwuLNXkhISxulcqSB/Cc52B5I99x7VlJH3M0MJO66RgcdKnc20cw1PkSHqOvvS1FR6HRN26ATMV7EIiwyrgZRh5gj8xmgLK+hbW8g+JtB/ygG8UY8433x/t3X0rNtbu97MjEM8PxFiTvG4LJn0P4T7Vo2a2k66+zbtUiJLTWlw3jAxwu2G36jBFT2X6RBuw3eITW1xHLZOcLJIdLA/ysvRgCDtkEbjyosFrbRY7wfEleGYFYx+p/pWtcXPZp7MQSaLaSHCFE4cH8Q6njceufSo3nZbR93Ml1bzxSoGDwPqx0OfKhqmCkmrRQuJpJlEcjKI14iUYUewoA7Ltp8NJGVJOdxjOK1o7VIhkDPqRzU8gjAAqXK9C0qdnF9vvDD2T3anGWz4eg3rhW05JXPPWvVu2+w7ftSEploG51JuM+orz/tb7Ndo9mAyNH31uP+rEMge45FES0tsyRjy3pE461HoDTqasVo2YrWd4ZUNvINI1jKHpsaELaYfhRf8Acyj8zU4IZlkUtH4c4IbbbrzimmtXjkZJGiGDjd1Ga2Ga9k7m3xMXMsSrIAwAbPPtShiiMMyNODsG8Knof2NO8KvboxmjHdsVIGTgHccD3prVIO/CtK5D5TZPMY6nzxQF/wDQYaFBkGQkewq1dXpW5YpEpDYYaiTtyKp6oF4jdj11Njf2xR5Zc9yYoUBMajjUdsjrUptENJ9lu3vle2kD25cl8ARErgkeQprcgzZ7hEOlt5W34PzoAF21lNqJRNa/ebSOvtQ7aOJZWMku4jc4QZ/CetTyZXgg/wAaTImZjnIGIl0/nQZpWkuWWCHUdRwSNbf1/alZhDcxiGDUQc5bJ49BtU4u8ecd/MsaAl2VfIb8DaotslJJiu0Mt0VnmGdQQLnUdtvlR7aIT3jvBERHGdRlk3AA49P/ALT2Vu2tp+50qgJ7ybjJ8h9T8q0bW1OhFUGRpdyzDACjgBRufb2q8Mdu2KyZFFURhhyhc/xJJTgu+QoA59/b0rVAhsIFvbwavwxRNszAdMfh33PXfFQuZrfshO9uCGuxssB4Remccew58/Pj+2O1pr6d5ZXyWPsAPICm5MqxoRDHLM69GqftNIt680qho5D4woGw9utdHYT2t8iyQSoykHY8jz9a8wcknOaPZ3txZSiWCQg9R0Nc6WVyezorAopJHezof+IjSrHSRk+gHNW4rWRzk7A9T5Vn/Zjtm3vnmSchLhkyNe5JHIHn+ddBajYksuB/LxSmaIa0US0kC9w7yGIKdKatuTmpWKRmUGNVGAeBjNK+nBvIM6Y+QCTs/TGcVZt10hjpIY42FRHsnJqDMv7RxjVbvG4DgtqB6jpUuy+15bKWNtgVIbJAKtj04NW7+0+KlSTAIVMA5258v3oEcdug0TCMpnfOdvpv9BRN/IMcfgjtbHtLsjtlcMY+z7ojO28LH/8An8qjf9mS2smmWNlJGQy7qw9DxXDzWs8Dmexhl7jGrS+NQHmOuK2ewPtfcWii3Zlmt23aCUakPqAePlVCWi+0TLyM+oqSRHOd627NuzO2AGsJhb3Df9tMdmP/AIN+hoFzZPA5jkjaJx0YVYW0zke2fsd2Z2lqkSMW05/6kQwCfUcGuE7Y+yfafZZJMJniztJEM/UcivYCpTY596YjPNSRZ4zLarE2lp4sYypAJyDwdhRJYonhSQzbr4GCqfl5dPyoiRd9D3fwM2tMlDk7jqOKUAYOUe0AVxpOskY8jyK3GawVuLdu8jZpW1qceEDxDjfNBSSFSpjiYkHI1P8A2FWNM0Ev3LeN1OdwpIx9alcs8cgZbmONHwwCdPTYdDkUBY1wJO/dorVVVjqU6c7Hfr7083xHw0JlmRBllxqx5Hgb9TTSKk0Eb95PNgFCFXy4qSxKLR/9PjS4OqaTzBHAx6UBYJFhFvPqkZ2JXAQevmaJao2JXW2VVERGqU55wOuPOpwajBOI38h/p4/XzqccCmGU6NTMQuXcucDc7Dbyo7KuSXYKAlhKzzs+hCNEQ25xjPHWrljbLHCzoih38CKPG/r6Cr0HY872yi4JgiYh3aQhFUcDCjnqeaM992Z2cii3QzuowoYaUT1AHJNNhGncjPkzJ6hthbbs8sqmQiOFDl5pWyCfIHgY9Mmg3vbkNkHj7PGZiTquj95vLA6CsXtLtqe8Yd5ISF+6vCj2FZLzs2xJ+lRkzpaiGPxpS3Mle3kkzEkkknck81nyFs+KiSZzvQ2rDKTk9nShFRVIYDO1IU3FSXNVLklZlZWXIIOdQ5FdF2R9pponC3Mg8tePvf7h+tc6c1E1DQJnot463/Z7SW4yY8My8/TzG1T7CN3MJ4iWeNE2H3tPNcR2X2zddnju1Yvbn70R4PrXX9j9t2EVpI5nwCASq7MDVemXe1R0nageVbIQxBGa0jDsfxdM4+VZNze9m9jpquJe9uBwgOd65rtn7XTXJaOy1RJndmbLH3Nc08ryMWkcsfMmpat2HLiqRudufae87SeTDd2hOcL19zWdZ9qz27BWJkQ9GO/1qgTk1JMZOTjA2qaK2dn2V22HXMUnHKkeIfKu97E+2TmJbftFVvLbosh8a/7Wrw9WZSGQlW8wcGtax7aePSLnOM7SL+oqGgPfIra27Sj77sefvtstbyYEij26+4/rVCS3IJABVgcFW6V572X23JGyyxTEY3V0bj9q7vs/7YQXcSp21bm4KjwzRnTIPc9agq0eTLZJMO8gjCuF1MhlPHmPDUWghmBfRCswGWUu+/r92lSrf6MCm2MoglXu8wCVF2Olzke+24o9tbPPCEXkDVGRGg9xnnpSpULombcVoJZWE14rwgs+QCA0p2PtsPOr9p9nZe4laUwxKyjDYzuCD60qVaceKMo2zBn8nJCVIiw7LtonWaea5csDgA42/wB37UGb7QpboqWNqkIT7pYa2HzNKlS8knHSNOPGp/Yx73te4uHLTyO7HqzZ/OqEszuNTE70qVYpTlLtm6OOMVpA9Y6Zpw+FIxzSpVQY1RCXBIAQKfQ0EgjmlSqCUMRtUlxpIKg+vlSpVBYRbOPQYpiRtmlSqbBCI2zSC5Gc9KVKgBHfYbUgCTilSoAkyDTnIB8qGtKlQAQL4SfKoHgA8ClSoBE7a4ltm1ROQf6H3FdD2Z2x3rBGHdyEb43U/tSpVDJP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4582" name="Picture 6" descr="http://t3.gstatic.com/images?q=tbn:ANd9GcRBjQsHu1F88_UhypAicXw_ndqzsu6tiHXAcN7jY90nrMWnxrN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894420"/>
            <a:ext cx="2016224" cy="1510223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5652120" y="3078715"/>
            <a:ext cx="3024336" cy="56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9088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s-AR" sz="1600" b="1" i="1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Páginas web: ¿qué encontramos?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Obstáculos para la rendición de cuentas</a:t>
            </a:r>
            <a:endParaRPr lang="es-ES" sz="3000" b="1" dirty="0" smtClean="0"/>
          </a:p>
        </p:txBody>
      </p:sp>
      <p:sp>
        <p:nvSpPr>
          <p:cNvPr id="9" name="8 CuadroTexto"/>
          <p:cNvSpPr txBox="1"/>
          <p:nvPr/>
        </p:nvSpPr>
        <p:spPr>
          <a:xfrm>
            <a:off x="539552" y="1556792"/>
            <a:ext cx="7704856" cy="360508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EC" b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Existen dificultades en la comprensión y el diseño de mecanismos para transparentar la información  y rendir cuentas.</a:t>
            </a: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_tradnl" sz="16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 rendición de cuentas se dificulta en muchas </a:t>
            </a:r>
            <a:r>
              <a:rPr lang="es-EC" sz="16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por la falta de investigación previa sobre el impacto que se busca conseguir en los proyectos e iniciativas.</a:t>
            </a: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C" sz="16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Las </a:t>
            </a:r>
            <a:r>
              <a:rPr lang="es-ES_tradnl" sz="16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compiten entre ellas por territorios, beneficiarios e inclusive por las áreas de acción, en vez de diversificarlas.</a:t>
            </a: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_tradnl" sz="16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Los cooperantes y el Gobierno utilizan mecanismos fragmentados de rendición de cuentas: cada cooperante y cada institución gubernamental tiene su propio mecanismo para exigir rendición de cuentas.</a:t>
            </a: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_tradnl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5085184"/>
            <a:ext cx="6048672" cy="165410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Las </a:t>
            </a:r>
            <a:r>
              <a:rPr lang="es-ES_tradnl" sz="16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ONGs</a:t>
            </a:r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manifiestan que no cuentan con recursos para monitorear los impactos y las consecuencias de sus proyectos, lo que repercute en la rendición de cuentas.</a:t>
            </a: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AR" sz="160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19088" indent="-319088" algn="just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No se conoce a profundidad el marco legal y las regulaciones al sector y esto repercute en la rendición de cuentas individuales y colectivas.</a:t>
            </a:r>
            <a:endParaRPr lang="es-AR" sz="16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3554" name="Picture 2" descr="http://t3.gstatic.com/images?q=tbn:ANd9GcTbIZqM3_kL3F0xLfGzjTcF85yO_R6QPzZhaVQRdsbB9N9MQI1mgyjCsy2VI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5112568"/>
            <a:ext cx="1784516" cy="126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sz="3000" b="1" dirty="0" smtClean="0"/>
              <a:t>Buenas prácticas de rendición de cuentas</a:t>
            </a:r>
            <a:endParaRPr lang="es-ES" sz="3000" b="1" dirty="0" smtClean="0"/>
          </a:p>
        </p:txBody>
      </p:sp>
      <p:sp>
        <p:nvSpPr>
          <p:cNvPr id="12" name="11 CuadroTexto"/>
          <p:cNvSpPr txBox="1"/>
          <p:nvPr/>
        </p:nvSpPr>
        <p:spPr>
          <a:xfrm>
            <a:off x="539552" y="2071498"/>
            <a:ext cx="3456384" cy="45258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lvl="0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s-ES_tradnl" b="1" dirty="0" smtClean="0">
                <a:solidFill>
                  <a:schemeClr val="bg1"/>
                </a:solidFill>
                <a:latin typeface="+mn-lt"/>
                <a:cs typeface="+mn-cs"/>
              </a:rPr>
              <a:t>Herramientas</a:t>
            </a:r>
          </a:p>
          <a:p>
            <a:pPr marL="319088" lvl="0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_tradnl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lvl="0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Talleres  y reuniones de socialización de procesos y resultado.</a:t>
            </a: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La autorregulación</a:t>
            </a:r>
            <a:r>
              <a:rPr lang="es-EC" sz="1700" dirty="0" smtClean="0">
                <a:solidFill>
                  <a:schemeClr val="bg1"/>
                </a:solidFill>
                <a:latin typeface="+mn-lt"/>
                <a:cs typeface="+mn-cs"/>
              </a:rPr>
              <a:t>.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Evaluación de efectos.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Gestión de proveedores. </a:t>
            </a:r>
          </a:p>
          <a:p>
            <a:pPr marL="319088" lvl="0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Encuestas de satisfacción del usuario.</a:t>
            </a:r>
            <a:endParaRPr lang="es-EC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 </a:t>
            </a:r>
            <a:r>
              <a:rPr lang="es-ES_tradnl" sz="1700" dirty="0" smtClean="0">
                <a:solidFill>
                  <a:schemeClr val="bg1"/>
                </a:solidFill>
                <a:latin typeface="+mn-lt"/>
                <a:cs typeface="+mn-cs"/>
              </a:rPr>
              <a:t>Reunión de rendición de cuentas con los cooperantes. 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 Construcción de una estrategia comunicacional.</a:t>
            </a:r>
            <a:endParaRPr lang="es-ES" sz="1700" dirty="0" smtClean="0">
              <a:solidFill>
                <a:schemeClr val="bg1"/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AR" sz="1700" dirty="0" smtClean="0">
                <a:solidFill>
                  <a:schemeClr val="bg1"/>
                </a:solidFill>
                <a:latin typeface="+mn-lt"/>
                <a:cs typeface="+mn-cs"/>
              </a:rPr>
              <a:t> Creación de estándares adecuados para rendir cuentas.</a:t>
            </a:r>
          </a:p>
          <a:p>
            <a:pPr lvl="0"/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4283968" y="1916832"/>
            <a:ext cx="4464496" cy="347479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319088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AR" b="1" i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s-AR" b="1" i="1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 Buenas prácticas</a:t>
            </a:r>
          </a:p>
          <a:p>
            <a:pPr marL="319088" indent="-319088" algn="ctr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</a:pPr>
            <a:endParaRPr lang="es-AR" b="1" i="1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Sistema de Gestión de Calidad Certificado bajo Normas ISO 9001:2008. Fundación </a:t>
            </a:r>
            <a:r>
              <a:rPr lang="es-EC" sz="16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Esquel</a:t>
            </a: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Programa de Fortalecimiento Institucional </a:t>
            </a:r>
            <a:r>
              <a:rPr lang="es-ES_tradnl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.</a:t>
            </a: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 Fundación de Asistencia Psicopedagógica para Niños, Adolescentes y Adultos con Retardo Mental y/o en Circunstancias Especialmente Difíciles (</a:t>
            </a:r>
            <a:r>
              <a:rPr lang="es-EC" sz="1600" dirty="0" err="1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Fasinarm</a:t>
            </a: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).</a:t>
            </a:r>
            <a:endParaRPr lang="es-ES" sz="16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s-EC" sz="1600" dirty="0" smtClean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Solidaridad y autofinanciamiento al servicio de las personas con discapacidad. Fundación Hermano Miguel.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es-ES" sz="1700" dirty="0" smtClean="0">
              <a:solidFill>
                <a:schemeClr val="bg1">
                  <a:lumMod val="9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1506" name="Picture 2" descr="http://t2.gstatic.com/images?q=tbn:ANd9GcR0Hef6xl0HrygNoxx5K0ZZqS9hiB7H_w9R-3LAG2ASZ7eFKBKSUehxsvhwj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5013176"/>
            <a:ext cx="1952625" cy="1466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undición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319</TotalTime>
  <Words>1050</Words>
  <Application>Microsoft Office PowerPoint</Application>
  <PresentationFormat>Presentación en pantalla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Intermedio</vt:lpstr>
      <vt:lpstr>Diapositiva 1</vt:lpstr>
      <vt:lpstr>Objetivos del estudio</vt:lpstr>
      <vt:lpstr>Metodología de investigación</vt:lpstr>
      <vt:lpstr>¿Qué es transparencia y Rendición de Cuentas?</vt:lpstr>
      <vt:lpstr>¿Qué es transparencia y Rendición de Cuentas?</vt:lpstr>
      <vt:lpstr>¿A quién se rinde cuentas?</vt:lpstr>
      <vt:lpstr>Mecanismos tradicionales de rendición de cuentas</vt:lpstr>
      <vt:lpstr>Obstáculos para la rendición de cuentas</vt:lpstr>
      <vt:lpstr>Buenas prácticas de rendición de cuentas</vt:lpstr>
      <vt:lpstr>Algunas conclusiones…</vt:lpstr>
      <vt:lpstr>Algunas conclusiones…</vt:lpstr>
      <vt:lpstr>Para mayor información: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Hacia una gobernabilidad transparente: Fortaleciendo la transparencia y rendición de cuentas de las Organizaciones de la Sociedad Civil</dc:title>
  <dc:creator>JUAN BARRAGAN</dc:creator>
  <cp:lastModifiedBy>Usuario</cp:lastModifiedBy>
  <cp:revision>57</cp:revision>
  <dcterms:created xsi:type="dcterms:W3CDTF">2010-07-14T02:46:05Z</dcterms:created>
  <dcterms:modified xsi:type="dcterms:W3CDTF">2011-02-09T11:08:35Z</dcterms:modified>
</cp:coreProperties>
</file>