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6"/>
  </p:notesMasterIdLst>
  <p:sldIdLst>
    <p:sldId id="256" r:id="rId3"/>
    <p:sldId id="334" r:id="rId4"/>
    <p:sldId id="258" r:id="rId5"/>
    <p:sldId id="302" r:id="rId6"/>
    <p:sldId id="337" r:id="rId7"/>
    <p:sldId id="335" r:id="rId8"/>
    <p:sldId id="300" r:id="rId9"/>
    <p:sldId id="344" r:id="rId10"/>
    <p:sldId id="328" r:id="rId11"/>
    <p:sldId id="308" r:id="rId12"/>
    <p:sldId id="330" r:id="rId13"/>
    <p:sldId id="332" r:id="rId14"/>
    <p:sldId id="327" r:id="rId15"/>
    <p:sldId id="329" r:id="rId16"/>
    <p:sldId id="324" r:id="rId17"/>
    <p:sldId id="293" r:id="rId18"/>
    <p:sldId id="331" r:id="rId19"/>
    <p:sldId id="316" r:id="rId20"/>
    <p:sldId id="318" r:id="rId21"/>
    <p:sldId id="336" r:id="rId22"/>
    <p:sldId id="333" r:id="rId23"/>
    <p:sldId id="319" r:id="rId24"/>
    <p:sldId id="287" r:id="rId25"/>
  </p:sldIdLst>
  <p:sldSz cx="9144000" cy="6858000" type="screen4x3"/>
  <p:notesSz cx="6858000" cy="9144000"/>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n-ea"/>
        <a:cs typeface="Times New Roman" pitchFamily="18"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n-ea"/>
        <a:cs typeface="Times New Roman" pitchFamily="18" charset="0"/>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n-ea"/>
        <a:cs typeface="Times New Roman" pitchFamily="18" charset="0"/>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n-ea"/>
        <a:cs typeface="Times New Roman" pitchFamily="18" charset="0"/>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bg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bg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bg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bg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11" autoAdjust="0"/>
  </p:normalViewPr>
  <p:slideViewPr>
    <p:cSldViewPr>
      <p:cViewPr varScale="1">
        <p:scale>
          <a:sx n="61" d="100"/>
          <a:sy n="61" d="100"/>
        </p:scale>
        <p:origin x="-1626"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4" d="100"/>
          <a:sy n="74" d="100"/>
        </p:scale>
        <p:origin x="-2196"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sp>
        <p:nvSpPr>
          <p:cNvPr id="4098" name="Text Box 2"/>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sp>
        <p:nvSpPr>
          <p:cNvPr id="4099" name="Text Box 3"/>
          <p:cNvSpPr txBox="1">
            <a:spLocks noChangeArrowheads="1"/>
          </p:cNvSpPr>
          <p:nvPr/>
        </p:nvSpPr>
        <p:spPr bwMode="auto">
          <a:xfrm>
            <a:off x="3886200" y="0"/>
            <a:ext cx="2971800" cy="460375"/>
          </a:xfrm>
          <a:prstGeom prst="rect">
            <a:avLst/>
          </a:prstGeom>
          <a:no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sp>
        <p:nvSpPr>
          <p:cNvPr id="27653" name="Rectangle 4"/>
          <p:cNvSpPr>
            <a:spLocks noGrp="1" noRot="1" noChangeAspect="1" noChangeArrowheads="1"/>
          </p:cNvSpPr>
          <p:nvPr>
            <p:ph type="sldImg"/>
          </p:nvPr>
        </p:nvSpPr>
        <p:spPr bwMode="auto">
          <a:xfrm>
            <a:off x="1143000" y="685800"/>
            <a:ext cx="4570413" cy="3427413"/>
          </a:xfrm>
          <a:prstGeom prst="rect">
            <a:avLst/>
          </a:prstGeom>
          <a:noFill/>
          <a:ln w="9360">
            <a:solidFill>
              <a:srgbClr val="000000"/>
            </a:solidFill>
            <a:miter lim="800000"/>
            <a:headEnd/>
            <a:tailEnd/>
          </a:ln>
        </p:spPr>
      </p:sp>
      <p:sp>
        <p:nvSpPr>
          <p:cNvPr id="4101" name="Rectangle 5"/>
          <p:cNvSpPr>
            <a:spLocks noGrp="1" noChangeArrowheads="1"/>
          </p:cNvSpPr>
          <p:nvPr>
            <p:ph type="body"/>
          </p:nvPr>
        </p:nvSpPr>
        <p:spPr bwMode="auto">
          <a:xfrm>
            <a:off x="914400" y="4343400"/>
            <a:ext cx="50276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smtClean="0"/>
          </a:p>
        </p:txBody>
      </p:sp>
      <p:sp>
        <p:nvSpPr>
          <p:cNvPr id="4102" name="Text Box 6"/>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sp>
        <p:nvSpPr>
          <p:cNvPr id="4103" name="Rectangle 7"/>
          <p:cNvSpPr>
            <a:spLocks noGrp="1" noChangeArrowheads="1"/>
          </p:cNvSpPr>
          <p:nvPr>
            <p:ph type="sldNum"/>
          </p:nvPr>
        </p:nvSpPr>
        <p:spPr bwMode="auto">
          <a:xfrm>
            <a:off x="388620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pitchFamily="16" charset="0"/>
              <a:buNone/>
              <a:tabLst>
                <a:tab pos="723900" algn="l"/>
                <a:tab pos="1447800" algn="l"/>
                <a:tab pos="2171700" algn="l"/>
                <a:tab pos="2895600" algn="l"/>
              </a:tabLst>
              <a:defRPr sz="1200">
                <a:solidFill>
                  <a:srgbClr val="000000"/>
                </a:solidFill>
                <a:latin typeface="Times New Roman" pitchFamily="16" charset="0"/>
                <a:cs typeface="Arial Unicode MS" charset="0"/>
              </a:defRPr>
            </a:lvl1pPr>
          </a:lstStyle>
          <a:p>
            <a:pPr>
              <a:defRPr/>
            </a:pPr>
            <a:fld id="{F718A1B3-4C6D-4EB9-B58D-C695CE6A4CB9}"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p>
            <a:pPr>
              <a:buFont typeface="Times New Roman" pitchFamily="18" charset="0"/>
              <a:buNone/>
            </a:pPr>
            <a:fld id="{DE261112-12B8-48FB-BC3F-DF9D736C4BBD}"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1</a:t>
            </a:fld>
            <a:endParaRPr lang="en-US" smtClean="0">
              <a:latin typeface="Times New Roman" pitchFamily="18" charset="0"/>
              <a:ea typeface="Arial Unicode MS" pitchFamily="34" charset="-128"/>
              <a:cs typeface="Arial Unicode MS" pitchFamily="34" charset="-128"/>
            </a:endParaRPr>
          </a:p>
        </p:txBody>
      </p:sp>
      <p:sp>
        <p:nvSpPr>
          <p:cNvPr id="28675"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9B88A9C-F1D3-481B-82E4-A9E16C9AD492}" type="slidenum">
              <a:rPr lang="en-US" sz="1200">
                <a:solidFill>
                  <a:srgbClr val="003366"/>
                </a:solidFill>
              </a:rPr>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US" sz="1200">
              <a:solidFill>
                <a:srgbClr val="003366"/>
              </a:solidFill>
            </a:endParaRPr>
          </a:p>
        </p:txBody>
      </p:sp>
      <p:sp>
        <p:nvSpPr>
          <p:cNvPr id="2867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lgn="ctr">
              <a:buClr>
                <a:srgbClr val="000000"/>
              </a:buClr>
              <a:buSzPct val="100000"/>
              <a:buFont typeface="Times New Roman" pitchFamily="18" charset="0"/>
              <a:buNone/>
            </a:pPr>
            <a:endParaRPr lang="es-ES"/>
          </a:p>
        </p:txBody>
      </p:sp>
      <p:sp>
        <p:nvSpPr>
          <p:cNvPr id="28677" name="Rectangle 3"/>
          <p:cNvSpPr>
            <a:spLocks noGrp="1" noChangeArrowheads="1"/>
          </p:cNvSpPr>
          <p:nvPr>
            <p:ph type="body"/>
          </p:nvPr>
        </p:nvSpPr>
        <p:spPr>
          <a:xfrm>
            <a:off x="914400" y="4343400"/>
            <a:ext cx="5029200" cy="4114800"/>
          </a:xfrm>
          <a:noFill/>
          <a:ln/>
        </p:spPr>
        <p:txBody>
          <a:bodyPr wrap="none" anchor="ctr"/>
          <a:lstStyle/>
          <a:p>
            <a:endParaRPr lang="es-E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p>
            <a:pPr>
              <a:buFont typeface="Times New Roman" pitchFamily="18" charset="0"/>
              <a:buNone/>
            </a:pPr>
            <a:fld id="{38884D05-F40E-4896-8EB3-60B1CE1F1A75}" type="slidenum">
              <a:rPr lang="es-ES_tradnl" smtClean="0">
                <a:latin typeface="Times New Roman" pitchFamily="18" charset="0"/>
                <a:ea typeface="Arial Unicode MS" pitchFamily="34" charset="-128"/>
                <a:cs typeface="Arial Unicode MS" pitchFamily="34" charset="-128"/>
              </a:rPr>
              <a:pPr>
                <a:buFont typeface="Times New Roman" pitchFamily="18" charset="0"/>
                <a:buNone/>
              </a:pPr>
              <a:t>10</a:t>
            </a:fld>
            <a:endParaRPr lang="es-ES_tradnl" smtClean="0">
              <a:latin typeface="Times New Roman" pitchFamily="18" charset="0"/>
              <a:ea typeface="Arial Unicode MS" pitchFamily="34" charset="-128"/>
              <a:cs typeface="Arial Unicode MS" pitchFamily="34" charset="-128"/>
            </a:endParaRPr>
          </a:p>
        </p:txBody>
      </p:sp>
      <p:sp>
        <p:nvSpPr>
          <p:cNvPr id="37891" name="Rectangle 2"/>
          <p:cNvSpPr>
            <a:spLocks noGrp="1" noRot="1" noChangeAspect="1" noChangeArrowheads="1" noTextEdit="1"/>
          </p:cNvSpPr>
          <p:nvPr>
            <p:ph type="sldImg"/>
          </p:nvPr>
        </p:nvSpPr>
        <p:spPr>
          <a:xfrm>
            <a:off x="1146175" y="687388"/>
            <a:ext cx="4567238" cy="3425825"/>
          </a:xfrm>
          <a:ln/>
        </p:spPr>
      </p:sp>
      <p:sp>
        <p:nvSpPr>
          <p:cNvPr id="37892" name="Rectangle 3"/>
          <p:cNvSpPr>
            <a:spLocks noGrp="1" noChangeArrowheads="1"/>
          </p:cNvSpPr>
          <p:nvPr>
            <p:ph type="body" idx="1"/>
          </p:nvPr>
        </p:nvSpPr>
        <p:spPr>
          <a:xfrm>
            <a:off x="914400" y="4343400"/>
            <a:ext cx="5029200" cy="4113213"/>
          </a:xfrm>
          <a:noFill/>
          <a:ln/>
        </p:spPr>
        <p:txBody>
          <a:bodyPr/>
          <a:lstStyle/>
          <a:p>
            <a:pPr>
              <a:lnSpc>
                <a:spcPct val="90000"/>
              </a:lnSpc>
            </a:pPr>
            <a:r>
              <a:rPr lang="en-US" sz="1000" smtClean="0">
                <a:solidFill>
                  <a:srgbClr val="333333"/>
                </a:solidFill>
                <a:latin typeface="Times New Roman" pitchFamily="18" charset="0"/>
                <a:cs typeface="Times New Roman" pitchFamily="18" charset="0"/>
              </a:rPr>
              <a:t>- access to information points to the basic tenets of modern democracy like openness, participation and accountability. </a:t>
            </a:r>
          </a:p>
          <a:p>
            <a:pPr>
              <a:lnSpc>
                <a:spcPct val="90000"/>
              </a:lnSpc>
            </a:pPr>
            <a:r>
              <a:rPr lang="en-US" sz="1000" smtClean="0">
                <a:solidFill>
                  <a:srgbClr val="333333"/>
                </a:solidFill>
                <a:latin typeface="Times New Roman" pitchFamily="18" charset="0"/>
                <a:cs typeface="Times New Roman" pitchFamily="18" charset="0"/>
              </a:rPr>
              <a:t>- An effective instrument for </a:t>
            </a:r>
            <a:r>
              <a:rPr lang="en-US" sz="1000" i="1" smtClean="0">
                <a:solidFill>
                  <a:srgbClr val="333333"/>
                </a:solidFill>
                <a:latin typeface="Times New Roman" pitchFamily="18" charset="0"/>
                <a:cs typeface="Times New Roman" pitchFamily="18" charset="0"/>
              </a:rPr>
              <a:t>discouraging arbitrary action on side of the government</a:t>
            </a:r>
            <a:r>
              <a:rPr lang="en-US" sz="1000" smtClean="0">
                <a:solidFill>
                  <a:srgbClr val="333333"/>
                </a:solidFill>
                <a:latin typeface="Times New Roman" pitchFamily="18" charset="0"/>
                <a:cs typeface="Times New Roman" pitchFamily="18" charset="0"/>
              </a:rPr>
              <a:t> and protecting the </a:t>
            </a:r>
            <a:r>
              <a:rPr lang="en-US" sz="1000" i="1" smtClean="0">
                <a:solidFill>
                  <a:srgbClr val="333333"/>
                </a:solidFill>
                <a:latin typeface="Times New Roman" pitchFamily="18" charset="0"/>
                <a:cs typeface="Times New Roman" pitchFamily="18" charset="0"/>
              </a:rPr>
              <a:t>citizens’ basic right to due process and equal protection of the law</a:t>
            </a:r>
            <a:r>
              <a:rPr lang="en-US" sz="1000" smtClean="0">
                <a:solidFill>
                  <a:srgbClr val="333333"/>
                </a:solidFill>
                <a:latin typeface="Times New Roman" pitchFamily="18" charset="0"/>
                <a:cs typeface="Times New Roman" pitchFamily="18" charset="0"/>
              </a:rPr>
              <a:t> and also to </a:t>
            </a:r>
            <a:r>
              <a:rPr lang="en-US" sz="1000" i="1" smtClean="0">
                <a:solidFill>
                  <a:srgbClr val="333333"/>
                </a:solidFill>
                <a:latin typeface="Times New Roman" pitchFamily="18" charset="0"/>
                <a:cs typeface="Times New Roman" pitchFamily="18" charset="0"/>
              </a:rPr>
              <a:t>reduce corruption within government institutions</a:t>
            </a:r>
            <a:r>
              <a:rPr lang="en-US" sz="1000" smtClean="0">
                <a:solidFill>
                  <a:srgbClr val="333333"/>
                </a:solidFill>
                <a:latin typeface="Times New Roman" pitchFamily="18" charset="0"/>
                <a:cs typeface="Times New Roman" pitchFamily="18" charset="0"/>
              </a:rPr>
              <a:t> and </a:t>
            </a:r>
            <a:r>
              <a:rPr lang="en-US" sz="1000" i="1" smtClean="0">
                <a:solidFill>
                  <a:srgbClr val="333333"/>
                </a:solidFill>
                <a:latin typeface="Times New Roman" pitchFamily="18" charset="0"/>
                <a:cs typeface="Times New Roman" pitchFamily="18" charset="0"/>
              </a:rPr>
              <a:t>enhance integrity in public life</a:t>
            </a:r>
            <a:r>
              <a:rPr lang="en-US" sz="1000" smtClean="0">
                <a:solidFill>
                  <a:srgbClr val="333333"/>
                </a:solidFill>
                <a:latin typeface="Times New Roman" pitchFamily="18" charset="0"/>
                <a:cs typeface="Times New Roman" pitchFamily="18" charset="0"/>
              </a:rPr>
              <a:t>. </a:t>
            </a:r>
            <a:br>
              <a:rPr lang="en-US" sz="1000" smtClean="0">
                <a:solidFill>
                  <a:srgbClr val="333333"/>
                </a:solidFill>
                <a:latin typeface="Times New Roman" pitchFamily="18" charset="0"/>
                <a:cs typeface="Times New Roman" pitchFamily="18" charset="0"/>
              </a:rPr>
            </a:br>
            <a:r>
              <a:rPr lang="en-US" sz="1000" smtClean="0">
                <a:solidFill>
                  <a:srgbClr val="333333"/>
                </a:solidFill>
                <a:latin typeface="Times New Roman" pitchFamily="18" charset="0"/>
                <a:cs typeface="Times New Roman" pitchFamily="18" charset="0"/>
              </a:rPr>
              <a:t>- James Madison suggests that there can be no democracy without freedom of information, that secrecy impedes the political education of a community so that electoral choices are not fully informed, opportunities for individuals to respond meaningfully to political initiatives are blunted, and a political climate is generated in which the citizen views government not with responsibility and trust, but with malevolence and distrust. </a:t>
            </a:r>
            <a:r>
              <a:rPr lang="es-ES" sz="1000" smtClean="0">
                <a:solidFill>
                  <a:srgbClr val="333333"/>
                </a:solidFill>
                <a:latin typeface="Times New Roman" pitchFamily="18" charset="0"/>
              </a:rPr>
              <a:t> </a:t>
            </a:r>
            <a:endParaRPr lang="en-US" sz="10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p>
            <a:pPr>
              <a:buFont typeface="Times New Roman" pitchFamily="18" charset="0"/>
              <a:buNone/>
            </a:pPr>
            <a:fld id="{DFD521B1-4D5D-41F8-A67C-6F58B19E94F4}" type="slidenum">
              <a:rPr lang="es-ES_tradnl" smtClean="0">
                <a:latin typeface="Times New Roman" pitchFamily="18" charset="0"/>
                <a:ea typeface="Arial Unicode MS" pitchFamily="34" charset="-128"/>
                <a:cs typeface="Arial Unicode MS" pitchFamily="34" charset="-128"/>
              </a:rPr>
              <a:pPr>
                <a:buFont typeface="Times New Roman" pitchFamily="18" charset="0"/>
                <a:buNone/>
              </a:pPr>
              <a:t>11</a:t>
            </a:fld>
            <a:endParaRPr lang="es-ES_tradnl" smtClean="0">
              <a:latin typeface="Times New Roman" pitchFamily="18" charset="0"/>
              <a:ea typeface="Arial Unicode MS" pitchFamily="34" charset="-128"/>
              <a:cs typeface="Arial Unicode MS" pitchFamily="34" charset="-128"/>
            </a:endParaRPr>
          </a:p>
        </p:txBody>
      </p:sp>
      <p:sp>
        <p:nvSpPr>
          <p:cNvPr id="38915" name="Rectangle 2"/>
          <p:cNvSpPr>
            <a:spLocks noGrp="1" noRot="1" noChangeAspect="1" noChangeArrowheads="1" noTextEdit="1"/>
          </p:cNvSpPr>
          <p:nvPr>
            <p:ph type="sldImg"/>
          </p:nvPr>
        </p:nvSpPr>
        <p:spPr>
          <a:xfrm>
            <a:off x="1146175" y="687388"/>
            <a:ext cx="4567238" cy="3425825"/>
          </a:xfrm>
          <a:ln/>
        </p:spPr>
      </p:sp>
      <p:sp>
        <p:nvSpPr>
          <p:cNvPr id="38916" name="Rectangle 3"/>
          <p:cNvSpPr>
            <a:spLocks noGrp="1" noChangeArrowheads="1"/>
          </p:cNvSpPr>
          <p:nvPr>
            <p:ph type="body" idx="1"/>
          </p:nvPr>
        </p:nvSpPr>
        <p:spPr>
          <a:xfrm>
            <a:off x="914400" y="4343400"/>
            <a:ext cx="5029200" cy="4113213"/>
          </a:xfrm>
          <a:noFill/>
          <a:ln/>
        </p:spPr>
        <p:txBody>
          <a:bodyPr/>
          <a:lstStyle/>
          <a:p>
            <a:pPr>
              <a:lnSpc>
                <a:spcPct val="90000"/>
              </a:lnSpc>
            </a:pPr>
            <a:r>
              <a:rPr lang="en-US" sz="1000" smtClean="0">
                <a:solidFill>
                  <a:srgbClr val="333333"/>
                </a:solidFill>
                <a:latin typeface="Times New Roman" pitchFamily="18" charset="0"/>
                <a:cs typeface="Times New Roman" pitchFamily="18" charset="0"/>
              </a:rPr>
              <a:t>- access to information points to the basic tenets of modern democracy like openness, participation and accountability. </a:t>
            </a:r>
          </a:p>
          <a:p>
            <a:pPr>
              <a:lnSpc>
                <a:spcPct val="90000"/>
              </a:lnSpc>
            </a:pPr>
            <a:r>
              <a:rPr lang="en-US" sz="1000" smtClean="0">
                <a:solidFill>
                  <a:srgbClr val="333333"/>
                </a:solidFill>
                <a:latin typeface="Times New Roman" pitchFamily="18" charset="0"/>
                <a:cs typeface="Times New Roman" pitchFamily="18" charset="0"/>
              </a:rPr>
              <a:t>- An effective instrument for </a:t>
            </a:r>
            <a:r>
              <a:rPr lang="en-US" sz="1000" i="1" smtClean="0">
                <a:solidFill>
                  <a:srgbClr val="333333"/>
                </a:solidFill>
                <a:latin typeface="Times New Roman" pitchFamily="18" charset="0"/>
                <a:cs typeface="Times New Roman" pitchFamily="18" charset="0"/>
              </a:rPr>
              <a:t>discouraging arbitrary action on side of the government</a:t>
            </a:r>
            <a:r>
              <a:rPr lang="en-US" sz="1000" smtClean="0">
                <a:solidFill>
                  <a:srgbClr val="333333"/>
                </a:solidFill>
                <a:latin typeface="Times New Roman" pitchFamily="18" charset="0"/>
                <a:cs typeface="Times New Roman" pitchFamily="18" charset="0"/>
              </a:rPr>
              <a:t> and protecting the </a:t>
            </a:r>
            <a:r>
              <a:rPr lang="en-US" sz="1000" i="1" smtClean="0">
                <a:solidFill>
                  <a:srgbClr val="333333"/>
                </a:solidFill>
                <a:latin typeface="Times New Roman" pitchFamily="18" charset="0"/>
                <a:cs typeface="Times New Roman" pitchFamily="18" charset="0"/>
              </a:rPr>
              <a:t>citizens’ basic right to due process and equal protection of the law</a:t>
            </a:r>
            <a:r>
              <a:rPr lang="en-US" sz="1000" smtClean="0">
                <a:solidFill>
                  <a:srgbClr val="333333"/>
                </a:solidFill>
                <a:latin typeface="Times New Roman" pitchFamily="18" charset="0"/>
                <a:cs typeface="Times New Roman" pitchFamily="18" charset="0"/>
              </a:rPr>
              <a:t> and also to </a:t>
            </a:r>
            <a:r>
              <a:rPr lang="en-US" sz="1000" i="1" smtClean="0">
                <a:solidFill>
                  <a:srgbClr val="333333"/>
                </a:solidFill>
                <a:latin typeface="Times New Roman" pitchFamily="18" charset="0"/>
                <a:cs typeface="Times New Roman" pitchFamily="18" charset="0"/>
              </a:rPr>
              <a:t>reduce corruption within government institutions</a:t>
            </a:r>
            <a:r>
              <a:rPr lang="en-US" sz="1000" smtClean="0">
                <a:solidFill>
                  <a:srgbClr val="333333"/>
                </a:solidFill>
                <a:latin typeface="Times New Roman" pitchFamily="18" charset="0"/>
                <a:cs typeface="Times New Roman" pitchFamily="18" charset="0"/>
              </a:rPr>
              <a:t> and </a:t>
            </a:r>
            <a:r>
              <a:rPr lang="en-US" sz="1000" i="1" smtClean="0">
                <a:solidFill>
                  <a:srgbClr val="333333"/>
                </a:solidFill>
                <a:latin typeface="Times New Roman" pitchFamily="18" charset="0"/>
                <a:cs typeface="Times New Roman" pitchFamily="18" charset="0"/>
              </a:rPr>
              <a:t>enhance integrity in public life</a:t>
            </a:r>
            <a:r>
              <a:rPr lang="en-US" sz="1000" smtClean="0">
                <a:solidFill>
                  <a:srgbClr val="333333"/>
                </a:solidFill>
                <a:latin typeface="Times New Roman" pitchFamily="18" charset="0"/>
                <a:cs typeface="Times New Roman" pitchFamily="18" charset="0"/>
              </a:rPr>
              <a:t>. </a:t>
            </a:r>
            <a:br>
              <a:rPr lang="en-US" sz="1000" smtClean="0">
                <a:solidFill>
                  <a:srgbClr val="333333"/>
                </a:solidFill>
                <a:latin typeface="Times New Roman" pitchFamily="18" charset="0"/>
                <a:cs typeface="Times New Roman" pitchFamily="18" charset="0"/>
              </a:rPr>
            </a:br>
            <a:r>
              <a:rPr lang="en-US" sz="1000" smtClean="0">
                <a:solidFill>
                  <a:srgbClr val="333333"/>
                </a:solidFill>
                <a:latin typeface="Times New Roman" pitchFamily="18" charset="0"/>
                <a:cs typeface="Times New Roman" pitchFamily="18" charset="0"/>
              </a:rPr>
              <a:t>- James Madison suggests that there can be no democracy without freedom of information, that secrecy impedes the political education of a community so that electoral choices are not fully informed, opportunities for individuals to respond meaningfully to political initiatives are blunted, and a political climate is generated in which the citizen views government not with responsibility and trust, but with malevolence and distrust. </a:t>
            </a:r>
            <a:r>
              <a:rPr lang="es-ES" sz="1000" smtClean="0">
                <a:solidFill>
                  <a:srgbClr val="333333"/>
                </a:solidFill>
                <a:latin typeface="Times New Roman" pitchFamily="18" charset="0"/>
              </a:rPr>
              <a:t> </a:t>
            </a:r>
            <a:endParaRPr lang="en-US" sz="10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pPr>
              <a:buFontTx/>
              <a:buChar char="-"/>
            </a:pPr>
            <a:r>
              <a:rPr lang="en-US" smtClean="0">
                <a:latin typeface="Times New Roman" pitchFamily="18" charset="0"/>
              </a:rPr>
              <a:t>Well-intentioned programs often do not respond to realities on the ground.</a:t>
            </a:r>
          </a:p>
          <a:p>
            <a:pPr>
              <a:buFontTx/>
              <a:buChar char="-"/>
            </a:pPr>
            <a:r>
              <a:rPr lang="en-US" smtClean="0">
                <a:latin typeface="Times New Roman" pitchFamily="18" charset="0"/>
              </a:rPr>
              <a:t> This initiative supports local institutions that can carry out the ongoing research and analysis needed by policy makers to effect policy improvements over time.</a:t>
            </a:r>
            <a:endParaRPr lang="es-EC" smtClean="0">
              <a:latin typeface="Times New Roman" pitchFamily="18" charset="0"/>
            </a:endParaRPr>
          </a:p>
        </p:txBody>
      </p:sp>
      <p:sp>
        <p:nvSpPr>
          <p:cNvPr id="39940" name="3 Marcador de fecha"/>
          <p:cNvSpPr>
            <a:spLocks noGrp="1"/>
          </p:cNvSpPr>
          <p:nvPr>
            <p:ph type="dt" sz="quarter" idx="4294967295"/>
          </p:nvPr>
        </p:nvSpPr>
        <p:spPr bwMode="auto">
          <a:xfrm>
            <a:off x="3884613" y="0"/>
            <a:ext cx="2971800" cy="457200"/>
          </a:xfrm>
          <a:prstGeom prst="rect">
            <a:avLst/>
          </a:prstGeom>
          <a:noFill/>
          <a:ln>
            <a:miter lim="800000"/>
            <a:headEnd/>
            <a:tailEnd/>
          </a:ln>
        </p:spPr>
        <p:txBody>
          <a:bodyPr/>
          <a:lstStyle/>
          <a:p>
            <a:fld id="{FFA2E608-4DA4-413D-A9C9-1371CE78CFB6}" type="datetime1">
              <a:rPr lang="es-ES"/>
              <a:pPr/>
              <a:t>09/02/2011</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pPr>
              <a:buFont typeface="Times New Roman" pitchFamily="18" charset="0"/>
              <a:buNone/>
            </a:pPr>
            <a:fld id="{92E573D8-FEA2-4127-8317-DA81A8FA989D}" type="slidenum">
              <a:rPr lang="es-ES_tradnl" smtClean="0">
                <a:latin typeface="Times New Roman" pitchFamily="18" charset="0"/>
                <a:ea typeface="Arial Unicode MS" pitchFamily="34" charset="-128"/>
                <a:cs typeface="Arial Unicode MS" pitchFamily="34" charset="-128"/>
              </a:rPr>
              <a:pPr>
                <a:buFont typeface="Times New Roman" pitchFamily="18" charset="0"/>
                <a:buNone/>
              </a:pPr>
              <a:t>13</a:t>
            </a:fld>
            <a:endParaRPr lang="es-ES_tradnl" smtClean="0">
              <a:latin typeface="Times New Roman" pitchFamily="18" charset="0"/>
              <a:ea typeface="Arial Unicode MS" pitchFamily="34" charset="-128"/>
              <a:cs typeface="Arial Unicode MS" pitchFamily="34" charset="-128"/>
            </a:endParaRPr>
          </a:p>
        </p:txBody>
      </p:sp>
      <p:sp>
        <p:nvSpPr>
          <p:cNvPr id="40963" name="Rectangle 2"/>
          <p:cNvSpPr>
            <a:spLocks noGrp="1" noRot="1" noChangeAspect="1" noChangeArrowheads="1" noTextEdit="1"/>
          </p:cNvSpPr>
          <p:nvPr>
            <p:ph type="sldImg"/>
          </p:nvPr>
        </p:nvSpPr>
        <p:spPr>
          <a:xfrm>
            <a:off x="1146175" y="687388"/>
            <a:ext cx="4567238" cy="3425825"/>
          </a:xfrm>
          <a:ln/>
        </p:spPr>
      </p:sp>
      <p:sp>
        <p:nvSpPr>
          <p:cNvPr id="40964" name="Rectangle 3"/>
          <p:cNvSpPr>
            <a:spLocks noGrp="1" noChangeArrowheads="1"/>
          </p:cNvSpPr>
          <p:nvPr>
            <p:ph type="body" idx="1"/>
          </p:nvPr>
        </p:nvSpPr>
        <p:spPr>
          <a:xfrm>
            <a:off x="914400" y="4343400"/>
            <a:ext cx="5029200" cy="4113213"/>
          </a:xfrm>
          <a:noFill/>
          <a:ln/>
        </p:spPr>
        <p:txBody>
          <a:bodyPr/>
          <a:lstStyle/>
          <a:p>
            <a:pPr marL="185738" indent="-185738"/>
            <a:r>
              <a:rPr lang="es-MX" sz="1000" smtClean="0">
                <a:latin typeface="Times New Roman" pitchFamily="18" charset="0"/>
                <a:cs typeface="Arial" pitchFamily="34" charset="0"/>
              </a:rPr>
              <a:t>Tenemos dos desafíos: 1) Que el decreto 982 sea un generador de una agenda más amplia; que nos ayude mirarnos por dentro (a tener procesos de autoregulación); (2) El segundo desafío es probablemente mayor: Verónica, que salgamos de acá que caigamos en las prisas que nos plantea las urgencias y las coyunturas; empinarnos sobre la niebla de la cotidianidad y veamos más lejos. Que salgamos de acá con el compromiso de sostener este proceso.</a:t>
            </a:r>
          </a:p>
          <a:p>
            <a:pPr marL="185738" indent="-185738"/>
            <a:r>
              <a:rPr lang="es-MX" sz="1000" smtClean="0">
                <a:latin typeface="Times New Roman" pitchFamily="18" charset="0"/>
                <a:cs typeface="Arial" pitchFamily="34" charset="0"/>
              </a:rPr>
              <a:t>2</a:t>
            </a:r>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pPr>
              <a:buFont typeface="Times New Roman" pitchFamily="18" charset="0"/>
              <a:buNone/>
            </a:pPr>
            <a:fld id="{A9D27F95-BA24-4757-8DF0-D4B298AFFA40}" type="slidenum">
              <a:rPr lang="es-ES_tradnl" smtClean="0">
                <a:latin typeface="Times New Roman" pitchFamily="18" charset="0"/>
                <a:ea typeface="Arial Unicode MS" pitchFamily="34" charset="-128"/>
                <a:cs typeface="Arial Unicode MS" pitchFamily="34" charset="-128"/>
              </a:rPr>
              <a:pPr>
                <a:buFont typeface="Times New Roman" pitchFamily="18" charset="0"/>
                <a:buNone/>
              </a:pPr>
              <a:t>14</a:t>
            </a:fld>
            <a:endParaRPr lang="es-ES_tradnl" smtClean="0">
              <a:latin typeface="Times New Roman" pitchFamily="18" charset="0"/>
              <a:ea typeface="Arial Unicode MS" pitchFamily="34" charset="-128"/>
              <a:cs typeface="Arial Unicode MS" pitchFamily="34" charset="-128"/>
            </a:endParaRPr>
          </a:p>
        </p:txBody>
      </p:sp>
      <p:sp>
        <p:nvSpPr>
          <p:cNvPr id="41987" name="Rectangle 2"/>
          <p:cNvSpPr>
            <a:spLocks noGrp="1" noRot="1" noChangeAspect="1" noChangeArrowheads="1" noTextEdit="1"/>
          </p:cNvSpPr>
          <p:nvPr>
            <p:ph type="sldImg"/>
          </p:nvPr>
        </p:nvSpPr>
        <p:spPr>
          <a:xfrm>
            <a:off x="1146175" y="687388"/>
            <a:ext cx="4567238" cy="3425825"/>
          </a:xfrm>
          <a:ln/>
        </p:spPr>
      </p:sp>
      <p:sp>
        <p:nvSpPr>
          <p:cNvPr id="41988" name="Rectangle 3"/>
          <p:cNvSpPr>
            <a:spLocks noGrp="1" noChangeArrowheads="1"/>
          </p:cNvSpPr>
          <p:nvPr>
            <p:ph type="body" idx="1"/>
          </p:nvPr>
        </p:nvSpPr>
        <p:spPr>
          <a:xfrm>
            <a:off x="914400" y="4343400"/>
            <a:ext cx="5029200" cy="4113213"/>
          </a:xfrm>
          <a:noFill/>
          <a:ln/>
        </p:spPr>
        <p:txBody>
          <a:bodyPr/>
          <a:lstStyle/>
          <a:p>
            <a:pPr marL="185738" indent="-185738"/>
            <a:r>
              <a:rPr lang="es-MX" sz="1000" smtClean="0">
                <a:latin typeface="Times New Roman" pitchFamily="18" charset="0"/>
                <a:cs typeface="Arial" pitchFamily="34" charset="0"/>
              </a:rPr>
              <a:t>Tenemos dos desafíos: 1) Que el decreto 982 sea un generador de una agenda más amplia; que nos ayude mirarnos por dentro (a tener procesos de autoregulación); (2) El segundo desafío es probablemente mayor: Verónica, que salgamos de acá que caigamos en las prisas que nos plantea las urgencias y las coyunturas; empinarnos sobre la niebla de la cotidianidad y veamos más lejos. Que salgamos de acá con el compromiso de sostener este proceso.</a:t>
            </a:r>
          </a:p>
          <a:p>
            <a:pPr marL="185738" indent="-185738"/>
            <a:r>
              <a:rPr lang="es-MX" sz="1000" smtClean="0">
                <a:latin typeface="Times New Roman" pitchFamily="18" charset="0"/>
                <a:cs typeface="Arial" pitchFamily="34" charset="0"/>
              </a:rPr>
              <a:t>2</a:t>
            </a:r>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p>
            <a:pPr>
              <a:buFont typeface="Times New Roman" pitchFamily="18" charset="0"/>
              <a:buNone/>
            </a:pPr>
            <a:fld id="{69827FCB-3DF7-44F9-80F4-B84DB7A0E305}"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15</a:t>
            </a:fld>
            <a:endParaRPr lang="en-US" smtClean="0">
              <a:latin typeface="Times New Roman" pitchFamily="18" charset="0"/>
              <a:ea typeface="Arial Unicode MS" pitchFamily="34" charset="-128"/>
              <a:cs typeface="Arial Unicode MS" pitchFamily="34" charset="-128"/>
            </a:endParaRPr>
          </a:p>
        </p:txBody>
      </p:sp>
      <p:sp>
        <p:nvSpPr>
          <p:cNvPr id="43011"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286098F-0F4C-4438-AC4E-5263D7BA4ED4}" type="slidenum">
              <a:rPr lang="es-ES_tradnl" sz="1200">
                <a:solidFill>
                  <a:srgbClr val="003366"/>
                </a:solidFill>
              </a:rPr>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s-ES_tradnl" sz="1200">
              <a:solidFill>
                <a:srgbClr val="003366"/>
              </a:solidFill>
            </a:endParaRPr>
          </a:p>
        </p:txBody>
      </p:sp>
      <p:sp>
        <p:nvSpPr>
          <p:cNvPr id="4301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lgn="ctr">
              <a:buClr>
                <a:srgbClr val="000000"/>
              </a:buClr>
              <a:buSzPct val="100000"/>
              <a:buFont typeface="Times New Roman" pitchFamily="18" charset="0"/>
              <a:buNone/>
            </a:pPr>
            <a:endParaRPr lang="es-ES"/>
          </a:p>
        </p:txBody>
      </p:sp>
      <p:sp>
        <p:nvSpPr>
          <p:cNvPr id="43013" name="Text Box 3"/>
          <p:cNvSpPr>
            <a:spLocks noGrp="1" noChangeArrowheads="1"/>
          </p:cNvSpPr>
          <p:nvPr>
            <p:ph type="body"/>
          </p:nvPr>
        </p:nvSpPr>
        <p:spPr>
          <a:xfrm>
            <a:off x="914400" y="4343400"/>
            <a:ext cx="5029200" cy="4114800"/>
          </a:xfrm>
          <a:noFill/>
          <a:ln/>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latin typeface="Times New Roman" pitchFamily="18" charset="0"/>
                <a:cs typeface="Times New Roman" pitchFamily="18" charset="0"/>
              </a:rPr>
              <a:t>Que es ventana, como se hizo, que contiene, como aporto la ciudadania, como se promueve la sostenibilidad y difusion (aporte tecnologico),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pPr>
              <a:buFont typeface="Times New Roman" pitchFamily="18" charset="0"/>
              <a:buNone/>
            </a:pPr>
            <a:fld id="{4B59A8DD-25AE-49A6-8409-13C8C2582F92}" type="slidenum">
              <a:rPr lang="es-ES_tradnl" smtClean="0">
                <a:latin typeface="Times New Roman" pitchFamily="18" charset="0"/>
                <a:ea typeface="Arial Unicode MS" pitchFamily="34" charset="-128"/>
                <a:cs typeface="Arial Unicode MS" pitchFamily="34" charset="-128"/>
              </a:rPr>
              <a:pPr>
                <a:buFont typeface="Times New Roman" pitchFamily="18" charset="0"/>
                <a:buNone/>
              </a:pPr>
              <a:t>16</a:t>
            </a:fld>
            <a:endParaRPr lang="es-ES_tradnl" smtClean="0">
              <a:latin typeface="Times New Roman" pitchFamily="18" charset="0"/>
              <a:ea typeface="Arial Unicode MS" pitchFamily="34" charset="-128"/>
              <a:cs typeface="Arial Unicode MS" pitchFamily="34" charset="-128"/>
            </a:endParaRPr>
          </a:p>
        </p:txBody>
      </p:sp>
      <p:sp>
        <p:nvSpPr>
          <p:cNvPr id="44035" name="Rectangle 2"/>
          <p:cNvSpPr>
            <a:spLocks noGrp="1" noRot="1" noChangeAspect="1" noChangeArrowheads="1" noTextEdit="1"/>
          </p:cNvSpPr>
          <p:nvPr>
            <p:ph type="sldImg"/>
          </p:nvPr>
        </p:nvSpPr>
        <p:spPr>
          <a:xfrm>
            <a:off x="1146175" y="687388"/>
            <a:ext cx="4567238" cy="3425825"/>
          </a:xfrm>
          <a:ln/>
        </p:spPr>
      </p:sp>
      <p:sp>
        <p:nvSpPr>
          <p:cNvPr id="44036" name="Rectangle 3"/>
          <p:cNvSpPr>
            <a:spLocks noGrp="1" noChangeArrowheads="1"/>
          </p:cNvSpPr>
          <p:nvPr>
            <p:ph type="body" idx="1"/>
          </p:nvPr>
        </p:nvSpPr>
        <p:spPr>
          <a:xfrm>
            <a:off x="914400" y="4343400"/>
            <a:ext cx="5029200" cy="4113213"/>
          </a:xfrm>
          <a:noFill/>
          <a:ln/>
        </p:spPr>
        <p:txBody>
          <a:bodyPr/>
          <a:lstStyle/>
          <a:p>
            <a:pPr marL="185738" indent="-185738"/>
            <a:r>
              <a:rPr lang="es-MX" sz="1000" smtClean="0">
                <a:latin typeface="Times New Roman" pitchFamily="18" charset="0"/>
                <a:cs typeface="Arial" pitchFamily="34" charset="0"/>
              </a:rPr>
              <a:t>	</a:t>
            </a:r>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p:spPr>
        <p:txBody>
          <a:bodyPr/>
          <a:lstStyle/>
          <a:p>
            <a:pPr>
              <a:buFont typeface="Times New Roman" pitchFamily="18" charset="0"/>
              <a:buNone/>
            </a:pPr>
            <a:fld id="{44830CB6-8FD4-4D44-80C3-68D7DE7376D0}" type="slidenum">
              <a:rPr lang="es-ES_tradnl" smtClean="0">
                <a:latin typeface="Times New Roman" pitchFamily="18" charset="0"/>
                <a:ea typeface="Arial Unicode MS" pitchFamily="34" charset="-128"/>
                <a:cs typeface="Arial Unicode MS" pitchFamily="34" charset="-128"/>
              </a:rPr>
              <a:pPr>
                <a:buFont typeface="Times New Roman" pitchFamily="18" charset="0"/>
                <a:buNone/>
              </a:pPr>
              <a:t>17</a:t>
            </a:fld>
            <a:endParaRPr lang="es-ES_tradnl" smtClean="0">
              <a:latin typeface="Times New Roman" pitchFamily="18" charset="0"/>
              <a:ea typeface="Arial Unicode MS" pitchFamily="34" charset="-128"/>
              <a:cs typeface="Arial Unicode MS" pitchFamily="34" charset="-128"/>
            </a:endParaRPr>
          </a:p>
        </p:txBody>
      </p:sp>
      <p:sp>
        <p:nvSpPr>
          <p:cNvPr id="45059" name="Rectangle 2"/>
          <p:cNvSpPr>
            <a:spLocks noGrp="1" noRot="1" noChangeAspect="1" noChangeArrowheads="1" noTextEdit="1"/>
          </p:cNvSpPr>
          <p:nvPr>
            <p:ph type="sldImg"/>
          </p:nvPr>
        </p:nvSpPr>
        <p:spPr>
          <a:xfrm>
            <a:off x="1146175" y="687388"/>
            <a:ext cx="4567238" cy="3425825"/>
          </a:xfrm>
          <a:ln/>
        </p:spPr>
      </p:sp>
      <p:sp>
        <p:nvSpPr>
          <p:cNvPr id="45060" name="Rectangle 3"/>
          <p:cNvSpPr>
            <a:spLocks noGrp="1" noChangeArrowheads="1"/>
          </p:cNvSpPr>
          <p:nvPr>
            <p:ph type="body" idx="1"/>
          </p:nvPr>
        </p:nvSpPr>
        <p:spPr>
          <a:xfrm>
            <a:off x="914400" y="4343400"/>
            <a:ext cx="5029200" cy="4113213"/>
          </a:xfrm>
          <a:noFill/>
          <a:ln/>
        </p:spPr>
        <p:txBody>
          <a:bodyPr/>
          <a:lstStyle/>
          <a:p>
            <a:pPr>
              <a:lnSpc>
                <a:spcPct val="90000"/>
              </a:lnSpc>
            </a:pPr>
            <a:r>
              <a:rPr lang="en-US" sz="1000" smtClean="0">
                <a:solidFill>
                  <a:srgbClr val="333333"/>
                </a:solidFill>
                <a:latin typeface="Times New Roman" pitchFamily="18" charset="0"/>
                <a:cs typeface="Times New Roman" pitchFamily="18" charset="0"/>
              </a:rPr>
              <a:t>- access to information points to the basic tenets of modern democracy like openness, participation and accountability. </a:t>
            </a:r>
          </a:p>
          <a:p>
            <a:pPr>
              <a:lnSpc>
                <a:spcPct val="90000"/>
              </a:lnSpc>
            </a:pPr>
            <a:r>
              <a:rPr lang="en-US" sz="1000" smtClean="0">
                <a:solidFill>
                  <a:srgbClr val="333333"/>
                </a:solidFill>
                <a:latin typeface="Times New Roman" pitchFamily="18" charset="0"/>
                <a:cs typeface="Times New Roman" pitchFamily="18" charset="0"/>
              </a:rPr>
              <a:t>- An effective instrument for </a:t>
            </a:r>
            <a:r>
              <a:rPr lang="en-US" sz="1000" i="1" smtClean="0">
                <a:solidFill>
                  <a:srgbClr val="333333"/>
                </a:solidFill>
                <a:latin typeface="Times New Roman" pitchFamily="18" charset="0"/>
                <a:cs typeface="Times New Roman" pitchFamily="18" charset="0"/>
              </a:rPr>
              <a:t>discouraging arbitrary action on side of the government</a:t>
            </a:r>
            <a:r>
              <a:rPr lang="en-US" sz="1000" smtClean="0">
                <a:solidFill>
                  <a:srgbClr val="333333"/>
                </a:solidFill>
                <a:latin typeface="Times New Roman" pitchFamily="18" charset="0"/>
                <a:cs typeface="Times New Roman" pitchFamily="18" charset="0"/>
              </a:rPr>
              <a:t> and protecting the </a:t>
            </a:r>
            <a:r>
              <a:rPr lang="en-US" sz="1000" i="1" smtClean="0">
                <a:solidFill>
                  <a:srgbClr val="333333"/>
                </a:solidFill>
                <a:latin typeface="Times New Roman" pitchFamily="18" charset="0"/>
                <a:cs typeface="Times New Roman" pitchFamily="18" charset="0"/>
              </a:rPr>
              <a:t>citizens’ basic right to due process and equal protection of the law</a:t>
            </a:r>
            <a:r>
              <a:rPr lang="en-US" sz="1000" smtClean="0">
                <a:solidFill>
                  <a:srgbClr val="333333"/>
                </a:solidFill>
                <a:latin typeface="Times New Roman" pitchFamily="18" charset="0"/>
                <a:cs typeface="Times New Roman" pitchFamily="18" charset="0"/>
              </a:rPr>
              <a:t> and also to </a:t>
            </a:r>
            <a:r>
              <a:rPr lang="en-US" sz="1000" i="1" smtClean="0">
                <a:solidFill>
                  <a:srgbClr val="333333"/>
                </a:solidFill>
                <a:latin typeface="Times New Roman" pitchFamily="18" charset="0"/>
                <a:cs typeface="Times New Roman" pitchFamily="18" charset="0"/>
              </a:rPr>
              <a:t>reduce corruption within government institutions</a:t>
            </a:r>
            <a:r>
              <a:rPr lang="en-US" sz="1000" smtClean="0">
                <a:solidFill>
                  <a:srgbClr val="333333"/>
                </a:solidFill>
                <a:latin typeface="Times New Roman" pitchFamily="18" charset="0"/>
                <a:cs typeface="Times New Roman" pitchFamily="18" charset="0"/>
              </a:rPr>
              <a:t> and </a:t>
            </a:r>
            <a:r>
              <a:rPr lang="en-US" sz="1000" i="1" smtClean="0">
                <a:solidFill>
                  <a:srgbClr val="333333"/>
                </a:solidFill>
                <a:latin typeface="Times New Roman" pitchFamily="18" charset="0"/>
                <a:cs typeface="Times New Roman" pitchFamily="18" charset="0"/>
              </a:rPr>
              <a:t>enhance integrity in public life</a:t>
            </a:r>
            <a:r>
              <a:rPr lang="en-US" sz="1000" smtClean="0">
                <a:solidFill>
                  <a:srgbClr val="333333"/>
                </a:solidFill>
                <a:latin typeface="Times New Roman" pitchFamily="18" charset="0"/>
                <a:cs typeface="Times New Roman" pitchFamily="18" charset="0"/>
              </a:rPr>
              <a:t>. </a:t>
            </a:r>
            <a:br>
              <a:rPr lang="en-US" sz="1000" smtClean="0">
                <a:solidFill>
                  <a:srgbClr val="333333"/>
                </a:solidFill>
                <a:latin typeface="Times New Roman" pitchFamily="18" charset="0"/>
                <a:cs typeface="Times New Roman" pitchFamily="18" charset="0"/>
              </a:rPr>
            </a:br>
            <a:r>
              <a:rPr lang="en-US" sz="1000" smtClean="0">
                <a:solidFill>
                  <a:srgbClr val="333333"/>
                </a:solidFill>
                <a:latin typeface="Times New Roman" pitchFamily="18" charset="0"/>
                <a:cs typeface="Times New Roman" pitchFamily="18" charset="0"/>
              </a:rPr>
              <a:t>- James Madison suggests that there can be no democracy without freedom of information, that secrecy impedes the political education of a community so that electoral choices are not fully informed, opportunities for individuals to respond meaningfully to political initiatives are blunted, and a political climate is generated in which the citizen views government not with responsibility and trust, but with malevolence and distrust. </a:t>
            </a:r>
            <a:r>
              <a:rPr lang="es-ES" sz="1000" smtClean="0">
                <a:solidFill>
                  <a:srgbClr val="333333"/>
                </a:solidFill>
                <a:latin typeface="Times New Roman" pitchFamily="18" charset="0"/>
              </a:rPr>
              <a:t> </a:t>
            </a:r>
            <a:endParaRPr lang="en-US" sz="100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p>
            <a:pPr>
              <a:buFont typeface="Times New Roman" pitchFamily="18" charset="0"/>
              <a:buNone/>
            </a:pPr>
            <a:fld id="{B7108B25-3864-486F-A722-13E1AAF46EE4}" type="slidenum">
              <a:rPr lang="es-ES_tradnl" smtClean="0">
                <a:latin typeface="Times New Roman" pitchFamily="18" charset="0"/>
                <a:ea typeface="Arial Unicode MS" pitchFamily="34" charset="-128"/>
                <a:cs typeface="Arial Unicode MS" pitchFamily="34" charset="-128"/>
              </a:rPr>
              <a:pPr>
                <a:buFont typeface="Times New Roman" pitchFamily="18" charset="0"/>
                <a:buNone/>
              </a:pPr>
              <a:t>18</a:t>
            </a:fld>
            <a:endParaRPr lang="es-ES_tradnl" smtClean="0">
              <a:latin typeface="Times New Roman" pitchFamily="18" charset="0"/>
              <a:ea typeface="Arial Unicode MS" pitchFamily="34" charset="-128"/>
              <a:cs typeface="Arial Unicode MS" pitchFamily="34" charset="-128"/>
            </a:endParaRPr>
          </a:p>
        </p:txBody>
      </p:sp>
      <p:sp>
        <p:nvSpPr>
          <p:cNvPr id="46083" name="Rectangle 2"/>
          <p:cNvSpPr>
            <a:spLocks noGrp="1" noRot="1" noChangeAspect="1" noChangeArrowheads="1" noTextEdit="1"/>
          </p:cNvSpPr>
          <p:nvPr>
            <p:ph type="sldImg"/>
          </p:nvPr>
        </p:nvSpPr>
        <p:spPr>
          <a:xfrm>
            <a:off x="1146175" y="687388"/>
            <a:ext cx="4567238" cy="3425825"/>
          </a:xfrm>
          <a:ln/>
        </p:spPr>
      </p:sp>
      <p:sp>
        <p:nvSpPr>
          <p:cNvPr id="46084" name="Rectangle 3"/>
          <p:cNvSpPr>
            <a:spLocks noGrp="1" noChangeArrowheads="1"/>
          </p:cNvSpPr>
          <p:nvPr>
            <p:ph type="body" idx="1"/>
          </p:nvPr>
        </p:nvSpPr>
        <p:spPr>
          <a:xfrm>
            <a:off x="914400" y="4343400"/>
            <a:ext cx="5029200" cy="4113213"/>
          </a:xfrm>
          <a:noFill/>
          <a:ln/>
        </p:spPr>
        <p:txBody>
          <a:bodyPr/>
          <a:lstStyle/>
          <a:p>
            <a:pPr>
              <a:lnSpc>
                <a:spcPct val="90000"/>
              </a:lnSpc>
            </a:pPr>
            <a:r>
              <a:rPr lang="en-US" sz="1000" smtClean="0">
                <a:solidFill>
                  <a:srgbClr val="333333"/>
                </a:solidFill>
                <a:latin typeface="Times New Roman" pitchFamily="18" charset="0"/>
                <a:cs typeface="Times New Roman" pitchFamily="18" charset="0"/>
              </a:rPr>
              <a:t>- access to information points to the basic tenets of modern democracy like openness, participation and accountability. </a:t>
            </a:r>
          </a:p>
          <a:p>
            <a:pPr>
              <a:lnSpc>
                <a:spcPct val="90000"/>
              </a:lnSpc>
            </a:pPr>
            <a:r>
              <a:rPr lang="en-US" sz="1000" smtClean="0">
                <a:solidFill>
                  <a:srgbClr val="333333"/>
                </a:solidFill>
                <a:latin typeface="Times New Roman" pitchFamily="18" charset="0"/>
                <a:cs typeface="Times New Roman" pitchFamily="18" charset="0"/>
              </a:rPr>
              <a:t>- An effective instrument for </a:t>
            </a:r>
            <a:r>
              <a:rPr lang="en-US" sz="1000" i="1" smtClean="0">
                <a:solidFill>
                  <a:srgbClr val="333333"/>
                </a:solidFill>
                <a:latin typeface="Times New Roman" pitchFamily="18" charset="0"/>
                <a:cs typeface="Times New Roman" pitchFamily="18" charset="0"/>
              </a:rPr>
              <a:t>discouraging arbitrary action on side of the government</a:t>
            </a:r>
            <a:r>
              <a:rPr lang="en-US" sz="1000" smtClean="0">
                <a:solidFill>
                  <a:srgbClr val="333333"/>
                </a:solidFill>
                <a:latin typeface="Times New Roman" pitchFamily="18" charset="0"/>
                <a:cs typeface="Times New Roman" pitchFamily="18" charset="0"/>
              </a:rPr>
              <a:t> and protecting the </a:t>
            </a:r>
            <a:r>
              <a:rPr lang="en-US" sz="1000" i="1" smtClean="0">
                <a:solidFill>
                  <a:srgbClr val="333333"/>
                </a:solidFill>
                <a:latin typeface="Times New Roman" pitchFamily="18" charset="0"/>
                <a:cs typeface="Times New Roman" pitchFamily="18" charset="0"/>
              </a:rPr>
              <a:t>citizens’ basic right to due process and equal protection of the law</a:t>
            </a:r>
            <a:r>
              <a:rPr lang="en-US" sz="1000" smtClean="0">
                <a:solidFill>
                  <a:srgbClr val="333333"/>
                </a:solidFill>
                <a:latin typeface="Times New Roman" pitchFamily="18" charset="0"/>
                <a:cs typeface="Times New Roman" pitchFamily="18" charset="0"/>
              </a:rPr>
              <a:t> and also to </a:t>
            </a:r>
            <a:r>
              <a:rPr lang="en-US" sz="1000" i="1" smtClean="0">
                <a:solidFill>
                  <a:srgbClr val="333333"/>
                </a:solidFill>
                <a:latin typeface="Times New Roman" pitchFamily="18" charset="0"/>
                <a:cs typeface="Times New Roman" pitchFamily="18" charset="0"/>
              </a:rPr>
              <a:t>reduce corruption within government institutions</a:t>
            </a:r>
            <a:r>
              <a:rPr lang="en-US" sz="1000" smtClean="0">
                <a:solidFill>
                  <a:srgbClr val="333333"/>
                </a:solidFill>
                <a:latin typeface="Times New Roman" pitchFamily="18" charset="0"/>
                <a:cs typeface="Times New Roman" pitchFamily="18" charset="0"/>
              </a:rPr>
              <a:t> and </a:t>
            </a:r>
            <a:r>
              <a:rPr lang="en-US" sz="1000" i="1" smtClean="0">
                <a:solidFill>
                  <a:srgbClr val="333333"/>
                </a:solidFill>
                <a:latin typeface="Times New Roman" pitchFamily="18" charset="0"/>
                <a:cs typeface="Times New Roman" pitchFamily="18" charset="0"/>
              </a:rPr>
              <a:t>enhance integrity in public life</a:t>
            </a:r>
            <a:r>
              <a:rPr lang="en-US" sz="1000" smtClean="0">
                <a:solidFill>
                  <a:srgbClr val="333333"/>
                </a:solidFill>
                <a:latin typeface="Times New Roman" pitchFamily="18" charset="0"/>
                <a:cs typeface="Times New Roman" pitchFamily="18" charset="0"/>
              </a:rPr>
              <a:t>. </a:t>
            </a:r>
            <a:br>
              <a:rPr lang="en-US" sz="1000" smtClean="0">
                <a:solidFill>
                  <a:srgbClr val="333333"/>
                </a:solidFill>
                <a:latin typeface="Times New Roman" pitchFamily="18" charset="0"/>
                <a:cs typeface="Times New Roman" pitchFamily="18" charset="0"/>
              </a:rPr>
            </a:br>
            <a:r>
              <a:rPr lang="en-US" sz="1000" smtClean="0">
                <a:solidFill>
                  <a:srgbClr val="333333"/>
                </a:solidFill>
                <a:latin typeface="Times New Roman" pitchFamily="18" charset="0"/>
                <a:cs typeface="Times New Roman" pitchFamily="18" charset="0"/>
              </a:rPr>
              <a:t>- James Madison suggests that there can be no democracy without freedom of information, that secrecy impedes the political education of a community so that electoral choices are not fully informed, opportunities for individuals to respond meaningfully to political initiatives are blunted, and a political climate is generated in which the citizen views government not with responsibility and trust, but with malevolence and distrust. </a:t>
            </a:r>
            <a:r>
              <a:rPr lang="es-ES" sz="1000" smtClean="0">
                <a:solidFill>
                  <a:srgbClr val="333333"/>
                </a:solidFill>
                <a:latin typeface="Times New Roman" pitchFamily="18" charset="0"/>
              </a:rPr>
              <a:t> </a:t>
            </a:r>
            <a:endParaRPr lang="en-US" sz="100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p>
            <a:pPr>
              <a:buFont typeface="Times New Roman" pitchFamily="18" charset="0"/>
              <a:buNone/>
            </a:pPr>
            <a:fld id="{B181A9DF-332C-4442-9709-7CB8BBA1AF30}"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20</a:t>
            </a:fld>
            <a:endParaRPr lang="en-US" smtClean="0">
              <a:latin typeface="Times New Roman" pitchFamily="18" charset="0"/>
              <a:ea typeface="Arial Unicode MS" pitchFamily="34" charset="-128"/>
              <a:cs typeface="Arial Unicode MS" pitchFamily="34" charset="-128"/>
            </a:endParaRPr>
          </a:p>
        </p:txBody>
      </p:sp>
      <p:sp>
        <p:nvSpPr>
          <p:cNvPr id="47107"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4604806-1E07-4613-9EFA-7B1DDD134375}" type="slidenum">
              <a:rPr lang="es-ES_tradnl" sz="1200">
                <a:solidFill>
                  <a:srgbClr val="003366"/>
                </a:solidFill>
              </a:rPr>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es-ES_tradnl" sz="1200">
              <a:solidFill>
                <a:srgbClr val="003366"/>
              </a:solidFill>
            </a:endParaRPr>
          </a:p>
        </p:txBody>
      </p:sp>
      <p:sp>
        <p:nvSpPr>
          <p:cNvPr id="4710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lgn="ctr">
              <a:buClr>
                <a:srgbClr val="000000"/>
              </a:buClr>
              <a:buSzPct val="100000"/>
              <a:buFont typeface="Times New Roman" pitchFamily="18" charset="0"/>
              <a:buNone/>
            </a:pPr>
            <a:endParaRPr lang="es-ES"/>
          </a:p>
        </p:txBody>
      </p:sp>
      <p:sp>
        <p:nvSpPr>
          <p:cNvPr id="47109" name="Text Box 3"/>
          <p:cNvSpPr>
            <a:spLocks noGrp="1" noChangeArrowheads="1"/>
          </p:cNvSpPr>
          <p:nvPr>
            <p:ph type="body"/>
          </p:nvPr>
        </p:nvSpPr>
        <p:spPr>
          <a:xfrm>
            <a:off x="914400" y="4343400"/>
            <a:ext cx="5029200" cy="4114800"/>
          </a:xfrm>
          <a:noFill/>
          <a:ln/>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latin typeface="Times New Roman" pitchFamily="18" charset="0"/>
                <a:cs typeface="Times New Roman" pitchFamily="18" charset="0"/>
              </a:rPr>
              <a:t>Que es ventana, como se hizo, que contiene, como aporto la ciudadania, como se promueve la sostenibilidad y difusion (aporte tecnologico),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p>
            <a:pPr>
              <a:buFont typeface="Times New Roman" pitchFamily="18" charset="0"/>
              <a:buNone/>
            </a:pPr>
            <a:fld id="{44A84096-8E19-4964-9FE2-B06DA4BE296A}" type="slidenum">
              <a:rPr lang="es-ES_tradnl" smtClean="0">
                <a:latin typeface="Times New Roman" pitchFamily="18" charset="0"/>
                <a:ea typeface="Arial Unicode MS" pitchFamily="34" charset="-128"/>
                <a:cs typeface="Arial Unicode MS" pitchFamily="34" charset="-128"/>
              </a:rPr>
              <a:pPr>
                <a:buFont typeface="Times New Roman" pitchFamily="18" charset="0"/>
                <a:buNone/>
              </a:pPr>
              <a:t>2</a:t>
            </a:fld>
            <a:endParaRPr lang="es-ES_tradnl" smtClean="0">
              <a:latin typeface="Times New Roman" pitchFamily="18" charset="0"/>
              <a:ea typeface="Arial Unicode MS" pitchFamily="34" charset="-128"/>
              <a:cs typeface="Arial Unicode MS" pitchFamily="34" charset="-128"/>
            </a:endParaRPr>
          </a:p>
        </p:txBody>
      </p:sp>
      <p:sp>
        <p:nvSpPr>
          <p:cNvPr id="29699" name="Rectangle 2"/>
          <p:cNvSpPr>
            <a:spLocks noGrp="1" noRot="1" noChangeAspect="1" noChangeArrowheads="1" noTextEdit="1"/>
          </p:cNvSpPr>
          <p:nvPr>
            <p:ph type="sldImg"/>
          </p:nvPr>
        </p:nvSpPr>
        <p:spPr>
          <a:xfrm>
            <a:off x="1146175" y="687388"/>
            <a:ext cx="4567238" cy="3425825"/>
          </a:xfrm>
          <a:ln/>
        </p:spPr>
      </p:sp>
      <p:sp>
        <p:nvSpPr>
          <p:cNvPr id="29700" name="Rectangle 3"/>
          <p:cNvSpPr>
            <a:spLocks noGrp="1" noChangeArrowheads="1"/>
          </p:cNvSpPr>
          <p:nvPr>
            <p:ph type="body" idx="1"/>
          </p:nvPr>
        </p:nvSpPr>
        <p:spPr>
          <a:xfrm>
            <a:off x="914400" y="4343400"/>
            <a:ext cx="5029200" cy="4113213"/>
          </a:xfrm>
          <a:noFill/>
          <a:ln/>
        </p:spPr>
        <p:txBody>
          <a:bodyPr/>
          <a:lstStyle/>
          <a:p>
            <a:pPr>
              <a:lnSpc>
                <a:spcPct val="90000"/>
              </a:lnSpc>
            </a:pPr>
            <a:r>
              <a:rPr lang="en-US" sz="1000" smtClean="0">
                <a:latin typeface="Times New Roman" pitchFamily="18" charset="0"/>
              </a:rPr>
              <a:t>Documento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a:xfrm>
            <a:off x="685800" y="4214813"/>
            <a:ext cx="5486400" cy="4929187"/>
          </a:xfrm>
        </p:spPr>
        <p:txBody>
          <a:bodyPr>
            <a:normAutofit fontScale="92500" lnSpcReduction="10000"/>
          </a:bodyPr>
          <a:lstStyle/>
          <a:p>
            <a:pPr>
              <a:defRPr/>
            </a:pPr>
            <a:r>
              <a:rPr lang="en-US" dirty="0" smtClean="0"/>
              <a:t>at advancing our knowledge base on how mobile technologies can assist the poor</a:t>
            </a:r>
            <a:endParaRPr lang="es-EC" dirty="0" smtClean="0"/>
          </a:p>
          <a:p>
            <a:pPr>
              <a:defRPr/>
            </a:pPr>
            <a:endParaRPr lang="en-US" sz="1600" dirty="0"/>
          </a:p>
        </p:txBody>
      </p:sp>
      <p:sp>
        <p:nvSpPr>
          <p:cNvPr id="48132" name="3 Marcador de fecha"/>
          <p:cNvSpPr>
            <a:spLocks noGrp="1"/>
          </p:cNvSpPr>
          <p:nvPr>
            <p:ph type="dt" sz="quarter" idx="4294967295"/>
          </p:nvPr>
        </p:nvSpPr>
        <p:spPr bwMode="auto">
          <a:xfrm>
            <a:off x="3884613" y="0"/>
            <a:ext cx="2971800" cy="457200"/>
          </a:xfrm>
          <a:prstGeom prst="rect">
            <a:avLst/>
          </a:prstGeom>
          <a:noFill/>
          <a:ln>
            <a:miter lim="800000"/>
            <a:headEnd/>
            <a:tailEnd/>
          </a:ln>
        </p:spPr>
        <p:txBody>
          <a:bodyPr/>
          <a:lstStyle/>
          <a:p>
            <a:fld id="{E1F3EEB2-0BE9-4CBA-9F12-C8020044669E}" type="datetime1">
              <a:rPr lang="es-ES"/>
              <a:pPr/>
              <a:t>09/02/2011</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p>
            <a:pPr>
              <a:buFont typeface="Times New Roman" pitchFamily="18" charset="0"/>
              <a:buNone/>
            </a:pPr>
            <a:fld id="{C4FEFA35-F3E5-46E3-AAA5-1E5425BDDF56}"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23</a:t>
            </a:fld>
            <a:endParaRPr lang="en-US" smtClean="0">
              <a:latin typeface="Times New Roman" pitchFamily="18" charset="0"/>
              <a:ea typeface="Arial Unicode MS" pitchFamily="34" charset="-128"/>
              <a:cs typeface="Arial Unicode MS" pitchFamily="34" charset="-128"/>
            </a:endParaRPr>
          </a:p>
        </p:txBody>
      </p:sp>
      <p:sp>
        <p:nvSpPr>
          <p:cNvPr id="49155"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CDD0B62-C90D-4BF9-AE2B-45BC844CE9CA}" type="slidenum">
              <a:rPr lang="es-ES_tradnl" sz="1200">
                <a:solidFill>
                  <a:srgbClr val="003366"/>
                </a:solidFill>
              </a:rPr>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es-ES_tradnl" sz="1200">
              <a:solidFill>
                <a:srgbClr val="003366"/>
              </a:solidFill>
            </a:endParaRPr>
          </a:p>
        </p:txBody>
      </p:sp>
      <p:sp>
        <p:nvSpPr>
          <p:cNvPr id="4915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lgn="ctr">
              <a:buClr>
                <a:srgbClr val="000000"/>
              </a:buClr>
              <a:buSzPct val="100000"/>
              <a:buFont typeface="Times New Roman" pitchFamily="18" charset="0"/>
              <a:buNone/>
            </a:pPr>
            <a:endParaRPr lang="es-ES"/>
          </a:p>
        </p:txBody>
      </p:sp>
      <p:sp>
        <p:nvSpPr>
          <p:cNvPr id="49157" name="Text Box 3"/>
          <p:cNvSpPr>
            <a:spLocks noGrp="1" noChangeArrowheads="1"/>
          </p:cNvSpPr>
          <p:nvPr>
            <p:ph type="body"/>
          </p:nvPr>
        </p:nvSpPr>
        <p:spPr>
          <a:xfrm>
            <a:off x="914400" y="4343400"/>
            <a:ext cx="5029200" cy="4114800"/>
          </a:xfrm>
          <a:noFill/>
          <a:ln/>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latin typeface="Times New Roman" pitchFamily="18" charset="0"/>
                <a:cs typeface="Times New Roman" pitchFamily="18" charset="0"/>
              </a:rPr>
              <a:t>Que es ventana, como se hizo, que contiene, como aporto la ciudadania, como se promueve la sostenibilidad y difusion (aporte tecnologico),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p:spPr>
        <p:txBody>
          <a:bodyPr/>
          <a:lstStyle/>
          <a:p>
            <a:pPr>
              <a:buFont typeface="Times New Roman" pitchFamily="18" charset="0"/>
              <a:buNone/>
            </a:pPr>
            <a:fld id="{DBE5E399-7E83-42EB-9406-550C70DF03D9}"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3</a:t>
            </a:fld>
            <a:endParaRPr lang="en-US" smtClean="0">
              <a:latin typeface="Times New Roman" pitchFamily="18" charset="0"/>
              <a:ea typeface="Arial Unicode MS" pitchFamily="34" charset="-128"/>
              <a:cs typeface="Arial Unicode MS" pitchFamily="34" charset="-128"/>
            </a:endParaRPr>
          </a:p>
        </p:txBody>
      </p:sp>
      <p:sp>
        <p:nvSpPr>
          <p:cNvPr id="3072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0724" name="Rectangle 2"/>
          <p:cNvSpPr>
            <a:spLocks noGrp="1" noChangeArrowheads="1"/>
          </p:cNvSpPr>
          <p:nvPr>
            <p:ph type="body" idx="1"/>
          </p:nvPr>
        </p:nvSpPr>
        <p:spPr>
          <a:xfrm>
            <a:off x="914400" y="4343400"/>
            <a:ext cx="5029200" cy="4114800"/>
          </a:xfrm>
          <a:noFill/>
          <a:ln/>
        </p:spPr>
        <p:txBody>
          <a:bodyPr wrap="none" anchor="ctr"/>
          <a:lstStyle/>
          <a:p>
            <a:endParaRPr lang="es-E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pPr>
              <a:buFont typeface="Times New Roman" pitchFamily="18" charset="0"/>
              <a:buNone/>
            </a:pPr>
            <a:fld id="{E1443BA3-EC10-4B62-9F78-E68FB7C4C64E}" type="slidenum">
              <a:rPr lang="es-ES_tradnl" smtClean="0">
                <a:latin typeface="Times New Roman" pitchFamily="18" charset="0"/>
                <a:ea typeface="Arial Unicode MS" pitchFamily="34" charset="-128"/>
                <a:cs typeface="Arial Unicode MS" pitchFamily="34" charset="-128"/>
              </a:rPr>
              <a:pPr>
                <a:buFont typeface="Times New Roman" pitchFamily="18" charset="0"/>
                <a:buNone/>
              </a:pPr>
              <a:t>4</a:t>
            </a:fld>
            <a:endParaRPr lang="es-ES_tradnl" smtClean="0">
              <a:latin typeface="Times New Roman" pitchFamily="18" charset="0"/>
              <a:ea typeface="Arial Unicode MS" pitchFamily="34" charset="-128"/>
              <a:cs typeface="Arial Unicode MS" pitchFamily="34" charset="-128"/>
            </a:endParaRPr>
          </a:p>
        </p:txBody>
      </p:sp>
      <p:sp>
        <p:nvSpPr>
          <p:cNvPr id="31747" name="Rectangle 2"/>
          <p:cNvSpPr>
            <a:spLocks noGrp="1" noRot="1" noChangeAspect="1" noChangeArrowheads="1" noTextEdit="1"/>
          </p:cNvSpPr>
          <p:nvPr>
            <p:ph type="sldImg"/>
          </p:nvPr>
        </p:nvSpPr>
        <p:spPr>
          <a:xfrm>
            <a:off x="1146175" y="687388"/>
            <a:ext cx="4567238" cy="3425825"/>
          </a:xfrm>
          <a:ln/>
        </p:spPr>
      </p:sp>
      <p:sp>
        <p:nvSpPr>
          <p:cNvPr id="31748" name="Rectangle 3"/>
          <p:cNvSpPr>
            <a:spLocks noGrp="1" noChangeArrowheads="1"/>
          </p:cNvSpPr>
          <p:nvPr>
            <p:ph type="body" idx="1"/>
          </p:nvPr>
        </p:nvSpPr>
        <p:spPr>
          <a:xfrm>
            <a:off x="914400" y="4343400"/>
            <a:ext cx="5029200" cy="4113213"/>
          </a:xfrm>
          <a:noFill/>
          <a:ln/>
        </p:spPr>
        <p:txBody>
          <a:bodyPr/>
          <a:lstStyle/>
          <a:p>
            <a:pPr>
              <a:lnSpc>
                <a:spcPct val="90000"/>
              </a:lnSpc>
              <a:buFontTx/>
              <a:buChar char="-"/>
            </a:pPr>
            <a:r>
              <a:rPr lang="en-US" sz="1000" smtClean="0">
                <a:latin typeface="Times New Roman" pitchFamily="18" charset="0"/>
              </a:rPr>
              <a:t>Marco jurídico que, en concordancia con los preceptos de nuestra Constitución, garantice el derecho para participar en </a:t>
            </a:r>
            <a:r>
              <a:rPr lang="en-US" sz="1000" b="1" smtClean="0">
                <a:latin typeface="Times New Roman" pitchFamily="18" charset="0"/>
              </a:rPr>
              <a:t>la gestión de lo público </a:t>
            </a:r>
            <a:r>
              <a:rPr lang="en-US" sz="1000" smtClean="0">
                <a:latin typeface="Times New Roman" pitchFamily="18" charset="0"/>
              </a:rPr>
              <a:t>así como la autonomía y </a:t>
            </a:r>
            <a:r>
              <a:rPr lang="en-US" sz="1000" b="1" smtClean="0">
                <a:latin typeface="Times New Roman" pitchFamily="18" charset="0"/>
              </a:rPr>
              <a:t>capacidad de gobernarse </a:t>
            </a:r>
            <a:r>
              <a:rPr lang="en-US" sz="1000" smtClean="0">
                <a:latin typeface="Times New Roman" pitchFamily="18" charset="0"/>
              </a:rPr>
              <a:t>y a </a:t>
            </a:r>
            <a:r>
              <a:rPr lang="en-US" sz="1000" b="1" smtClean="0">
                <a:latin typeface="Times New Roman" pitchFamily="18" charset="0"/>
              </a:rPr>
              <a:t>asumir responsabilidades por las consecuencias de sus acciones</a:t>
            </a:r>
            <a:r>
              <a:rPr lang="en-US" sz="1000" smtClean="0">
                <a:latin typeface="Times New Roman" pitchFamily="18" charset="0"/>
              </a:rPr>
              <a:t>. Sin un marco jurídico que permita y ojalá anime la innovación, la creatividad la labor de las OSC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pPr>
              <a:buFont typeface="Times New Roman" pitchFamily="18" charset="0"/>
              <a:buNone/>
            </a:pPr>
            <a:fld id="{691FE59F-CE23-42C1-AE93-BE7537CFF5DF}" type="slidenum">
              <a:rPr lang="es-ES_tradnl" smtClean="0">
                <a:latin typeface="Times New Roman" pitchFamily="18" charset="0"/>
                <a:ea typeface="Arial Unicode MS" pitchFamily="34" charset="-128"/>
                <a:cs typeface="Arial Unicode MS" pitchFamily="34" charset="-128"/>
              </a:rPr>
              <a:pPr>
                <a:buFont typeface="Times New Roman" pitchFamily="18" charset="0"/>
                <a:buNone/>
              </a:pPr>
              <a:t>5</a:t>
            </a:fld>
            <a:endParaRPr lang="es-ES_tradnl" smtClean="0">
              <a:latin typeface="Times New Roman" pitchFamily="18" charset="0"/>
              <a:ea typeface="Arial Unicode MS" pitchFamily="34" charset="-128"/>
              <a:cs typeface="Arial Unicode MS" pitchFamily="34" charset="-128"/>
            </a:endParaRPr>
          </a:p>
        </p:txBody>
      </p:sp>
      <p:sp>
        <p:nvSpPr>
          <p:cNvPr id="32771" name="Rectangle 2"/>
          <p:cNvSpPr>
            <a:spLocks noGrp="1" noRot="1" noChangeAspect="1" noChangeArrowheads="1" noTextEdit="1"/>
          </p:cNvSpPr>
          <p:nvPr>
            <p:ph type="sldImg"/>
          </p:nvPr>
        </p:nvSpPr>
        <p:spPr>
          <a:xfrm>
            <a:off x="1146175" y="687388"/>
            <a:ext cx="4567238" cy="3425825"/>
          </a:xfrm>
          <a:ln/>
        </p:spPr>
      </p:sp>
      <p:sp>
        <p:nvSpPr>
          <p:cNvPr id="32772" name="Rectangle 3"/>
          <p:cNvSpPr>
            <a:spLocks noGrp="1" noChangeArrowheads="1"/>
          </p:cNvSpPr>
          <p:nvPr>
            <p:ph type="body" idx="1"/>
          </p:nvPr>
        </p:nvSpPr>
        <p:spPr>
          <a:xfrm>
            <a:off x="914400" y="4343400"/>
            <a:ext cx="5029200" cy="4113213"/>
          </a:xfrm>
          <a:noFill/>
          <a:ln/>
        </p:spPr>
        <p:txBody>
          <a:bodyPr/>
          <a:lstStyle/>
          <a:p>
            <a:pPr>
              <a:lnSpc>
                <a:spcPct val="90000"/>
              </a:lnSpc>
            </a:pPr>
            <a:r>
              <a:rPr lang="en-US" sz="1000" smtClean="0">
                <a:latin typeface="Times New Roman" pitchFamily="18" charset="0"/>
              </a:rPr>
              <a:t>Documento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pPr>
              <a:buFont typeface="Times New Roman" pitchFamily="18" charset="0"/>
              <a:buNone/>
            </a:pPr>
            <a:fld id="{5DC57D07-BD2A-4489-AD06-F024C3A2EA39}" type="slidenum">
              <a:rPr lang="es-ES_tradnl" smtClean="0">
                <a:latin typeface="Times New Roman" pitchFamily="18" charset="0"/>
                <a:ea typeface="Arial Unicode MS" pitchFamily="34" charset="-128"/>
                <a:cs typeface="Arial Unicode MS" pitchFamily="34" charset="-128"/>
              </a:rPr>
              <a:pPr>
                <a:buFont typeface="Times New Roman" pitchFamily="18" charset="0"/>
                <a:buNone/>
              </a:pPr>
              <a:t>6</a:t>
            </a:fld>
            <a:endParaRPr lang="es-ES_tradnl" smtClean="0">
              <a:latin typeface="Times New Roman" pitchFamily="18" charset="0"/>
              <a:ea typeface="Arial Unicode MS" pitchFamily="34" charset="-128"/>
              <a:cs typeface="Arial Unicode MS" pitchFamily="34" charset="-128"/>
            </a:endParaRPr>
          </a:p>
        </p:txBody>
      </p:sp>
      <p:sp>
        <p:nvSpPr>
          <p:cNvPr id="33795" name="Rectangle 2"/>
          <p:cNvSpPr>
            <a:spLocks noGrp="1" noRot="1" noChangeAspect="1" noChangeArrowheads="1" noTextEdit="1"/>
          </p:cNvSpPr>
          <p:nvPr>
            <p:ph type="sldImg"/>
          </p:nvPr>
        </p:nvSpPr>
        <p:spPr>
          <a:xfrm>
            <a:off x="1146175" y="687388"/>
            <a:ext cx="4567238" cy="3425825"/>
          </a:xfrm>
          <a:ln/>
        </p:spPr>
      </p:sp>
      <p:sp>
        <p:nvSpPr>
          <p:cNvPr id="33796" name="Rectangle 3"/>
          <p:cNvSpPr>
            <a:spLocks noGrp="1" noChangeArrowheads="1"/>
          </p:cNvSpPr>
          <p:nvPr>
            <p:ph type="body" idx="1"/>
          </p:nvPr>
        </p:nvSpPr>
        <p:spPr>
          <a:xfrm>
            <a:off x="914400" y="4343400"/>
            <a:ext cx="5029200" cy="4113213"/>
          </a:xfrm>
          <a:noFill/>
          <a:ln/>
        </p:spPr>
        <p:txBody>
          <a:bodyPr/>
          <a:lstStyle/>
          <a:p>
            <a:r>
              <a:rPr lang="es-ES_tradnl" sz="1800" smtClean="0">
                <a:latin typeface="Times New Roman" pitchFamily="18" charset="0"/>
              </a:rPr>
              <a:t>El umbral mínimo existente de $400 para corporaciones de primer grado tales como simples asociaciones ya puede impedir que individuos establezcan legalmente ONG en Ecuador, un país con un ingreso per cápita estimado de solo $3.270 en 2007.  </a:t>
            </a:r>
            <a:endParaRPr lang="es-EC" sz="18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p>
            <a:pPr>
              <a:buFont typeface="Times New Roman" pitchFamily="18" charset="0"/>
              <a:buNone/>
            </a:pPr>
            <a:fld id="{3D3876F9-39B0-4EE7-981D-4492AAD851EE}"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7</a:t>
            </a:fld>
            <a:endParaRPr lang="en-US" smtClean="0">
              <a:latin typeface="Times New Roman" pitchFamily="18" charset="0"/>
              <a:ea typeface="Arial Unicode MS" pitchFamily="34" charset="-128"/>
              <a:cs typeface="Arial Unicode MS" pitchFamily="34" charset="-128"/>
            </a:endParaRPr>
          </a:p>
        </p:txBody>
      </p:sp>
      <p:sp>
        <p:nvSpPr>
          <p:cNvPr id="34819"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286D4F0-E401-4D5D-B3B4-B6567908D6C1}" type="slidenum">
              <a:rPr lang="es-ES_tradnl" sz="1200">
                <a:solidFill>
                  <a:srgbClr val="003366"/>
                </a:solidFill>
              </a:rPr>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s-ES_tradnl" sz="1200">
              <a:solidFill>
                <a:srgbClr val="003366"/>
              </a:solidFill>
            </a:endParaRPr>
          </a:p>
        </p:txBody>
      </p:sp>
      <p:sp>
        <p:nvSpPr>
          <p:cNvPr id="3482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lgn="ctr">
              <a:buClr>
                <a:srgbClr val="000000"/>
              </a:buClr>
              <a:buSzPct val="100000"/>
              <a:buFont typeface="Times New Roman" pitchFamily="18" charset="0"/>
              <a:buNone/>
            </a:pPr>
            <a:endParaRPr lang="es-ES"/>
          </a:p>
        </p:txBody>
      </p:sp>
      <p:sp>
        <p:nvSpPr>
          <p:cNvPr id="38917" name="Text Box 3"/>
          <p:cNvSpPr>
            <a:spLocks noGrp="1" noChangeArrowheads="1"/>
          </p:cNvSpPr>
          <p:nvPr>
            <p:ph type="body"/>
          </p:nvPr>
        </p:nvSpPr>
        <p:spPr>
          <a:xfrm>
            <a:off x="914400" y="4343400"/>
            <a:ext cx="5029200" cy="4114800"/>
          </a:xfrm>
          <a:ln/>
        </p:spPr>
        <p:txBody>
          <a:bodyPr/>
          <a:lstStyle/>
          <a:p>
            <a:pPr marL="514350" indent="-514350">
              <a:buFont typeface="+mj-lt"/>
              <a:buNone/>
              <a:defRPr/>
            </a:pPr>
            <a:r>
              <a:rPr lang="es-ES" dirty="0" smtClean="0"/>
              <a:t>1. Mejorar la normativa: analizar legislación relevante sobre las relaciones entre las OSC y el Estado e identificar posibles áreas de acción</a:t>
            </a:r>
          </a:p>
          <a:p>
            <a:pPr marL="514350" indent="-514350">
              <a:buFont typeface="+mj-lt"/>
              <a:buNone/>
              <a:defRPr/>
            </a:pPr>
            <a:r>
              <a:rPr lang="es-ES" dirty="0" smtClean="0"/>
              <a:t>conjunta. </a:t>
            </a:r>
          </a:p>
          <a:p>
            <a:pPr marL="514350" indent="-514350">
              <a:buFont typeface="+mj-lt"/>
              <a:buNone/>
              <a:defRPr/>
            </a:pPr>
            <a:r>
              <a:rPr lang="es-ES" dirty="0" smtClean="0"/>
              <a:t>2. Fortalecer el sector de OSC: conformación de colectivo, organización interna, autoregulación, estrategia de comunicación y opinión pública.</a:t>
            </a:r>
            <a:endParaRPr lang="en-US" dirty="0" smtClean="0"/>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smtClean="0">
              <a:latin typeface="Times New Roman" pitchFamily="18" charset="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p>
            <a:pPr>
              <a:buFont typeface="Times New Roman" pitchFamily="18" charset="0"/>
              <a:buNone/>
            </a:pPr>
            <a:fld id="{FB3F8B74-E3E9-4B50-B463-4B3A4EC6116C}" type="slidenum">
              <a:rPr lang="es-ES_tradnl" smtClean="0">
                <a:latin typeface="Times New Roman" pitchFamily="18" charset="0"/>
                <a:ea typeface="Arial Unicode MS" pitchFamily="34" charset="-128"/>
                <a:cs typeface="Arial Unicode MS" pitchFamily="34" charset="-128"/>
              </a:rPr>
              <a:pPr>
                <a:buFont typeface="Times New Roman" pitchFamily="18" charset="0"/>
                <a:buNone/>
              </a:pPr>
              <a:t>8</a:t>
            </a:fld>
            <a:endParaRPr lang="es-ES_tradnl" smtClean="0">
              <a:latin typeface="Times New Roman" pitchFamily="18" charset="0"/>
              <a:ea typeface="Arial Unicode MS" pitchFamily="34" charset="-128"/>
              <a:cs typeface="Arial Unicode MS" pitchFamily="34" charset="-128"/>
            </a:endParaRPr>
          </a:p>
        </p:txBody>
      </p:sp>
      <p:sp>
        <p:nvSpPr>
          <p:cNvPr id="35843" name="Rectangle 2"/>
          <p:cNvSpPr>
            <a:spLocks noGrp="1" noRot="1" noChangeAspect="1" noChangeArrowheads="1" noTextEdit="1"/>
          </p:cNvSpPr>
          <p:nvPr>
            <p:ph type="sldImg"/>
          </p:nvPr>
        </p:nvSpPr>
        <p:spPr>
          <a:xfrm>
            <a:off x="1146175" y="687388"/>
            <a:ext cx="4567238" cy="3425825"/>
          </a:xfrm>
          <a:ln/>
        </p:spPr>
      </p:sp>
      <p:sp>
        <p:nvSpPr>
          <p:cNvPr id="35844" name="Rectangle 3"/>
          <p:cNvSpPr>
            <a:spLocks noGrp="1" noChangeArrowheads="1"/>
          </p:cNvSpPr>
          <p:nvPr>
            <p:ph type="body" idx="1"/>
          </p:nvPr>
        </p:nvSpPr>
        <p:spPr>
          <a:xfrm>
            <a:off x="914400" y="4343400"/>
            <a:ext cx="5029200" cy="4113213"/>
          </a:xfrm>
          <a:noFill/>
          <a:ln/>
        </p:spPr>
        <p:txBody>
          <a:bodyPr/>
          <a:lstStyle/>
          <a:p>
            <a:pPr marL="185738" indent="-185738"/>
            <a:r>
              <a:rPr lang="es-MX" sz="1000" smtClean="0">
                <a:latin typeface="Times New Roman" pitchFamily="18" charset="0"/>
                <a:cs typeface="Arial" pitchFamily="34" charset="0"/>
              </a:rPr>
              <a:t>	</a:t>
            </a:r>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p:spPr>
        <p:txBody>
          <a:bodyPr/>
          <a:lstStyle/>
          <a:p>
            <a:pPr>
              <a:buFontTx/>
              <a:buChar char="-"/>
            </a:pPr>
            <a:endParaRPr lang="es-EC" smtClean="0">
              <a:latin typeface="Times New Roman" pitchFamily="18" charset="0"/>
            </a:endParaRPr>
          </a:p>
        </p:txBody>
      </p:sp>
      <p:sp>
        <p:nvSpPr>
          <p:cNvPr id="36868" name="3 Marcador de fecha"/>
          <p:cNvSpPr>
            <a:spLocks noGrp="1"/>
          </p:cNvSpPr>
          <p:nvPr>
            <p:ph type="dt" sz="quarter" idx="4294967295"/>
          </p:nvPr>
        </p:nvSpPr>
        <p:spPr bwMode="auto">
          <a:xfrm>
            <a:off x="3884613" y="0"/>
            <a:ext cx="2971800" cy="457200"/>
          </a:xfrm>
          <a:prstGeom prst="rect">
            <a:avLst/>
          </a:prstGeom>
          <a:noFill/>
          <a:ln>
            <a:miter lim="800000"/>
            <a:headEnd/>
            <a:tailEnd/>
          </a:ln>
        </p:spPr>
        <p:txBody>
          <a:bodyPr/>
          <a:lstStyle/>
          <a:p>
            <a:fld id="{4C541003-C878-49C9-89BC-C8EAD2501F2A}" type="datetime1">
              <a:rPr lang="es-ES"/>
              <a:pPr/>
              <a:t>09/02/2011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9"/>
          <p:cNvSpPr>
            <a:spLocks noGrp="1" noChangeArrowheads="1"/>
          </p:cNvSpPr>
          <p:nvPr>
            <p:ph type="sldNum" idx="10"/>
          </p:nvPr>
        </p:nvSpPr>
        <p:spPr>
          <a:ln/>
        </p:spPr>
        <p:txBody>
          <a:bodyPr/>
          <a:lstStyle>
            <a:lvl1pPr>
              <a:defRPr/>
            </a:lvl1pPr>
          </a:lstStyle>
          <a:p>
            <a:pPr>
              <a:defRPr/>
            </a:pPr>
            <a:fld id="{0D079773-16DC-430B-B5E4-C50803A1BBC0}" type="slidenum">
              <a:rPr lang="es-CR"/>
              <a:pPr>
                <a:defRPr/>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sldNum" idx="10"/>
          </p:nvPr>
        </p:nvSpPr>
        <p:spPr>
          <a:ln/>
        </p:spPr>
        <p:txBody>
          <a:bodyPr/>
          <a:lstStyle>
            <a:lvl1pPr>
              <a:defRPr/>
            </a:lvl1pPr>
          </a:lstStyle>
          <a:p>
            <a:pPr>
              <a:defRPr/>
            </a:pPr>
            <a:fld id="{45B9E192-1D6B-4F1D-A219-803939806542}" type="slidenum">
              <a:rPr lang="es-CR"/>
              <a:pPr>
                <a:defRPr/>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15150" y="150813"/>
            <a:ext cx="1998663" cy="60198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150813"/>
            <a:ext cx="5848350" cy="6019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sldNum" idx="10"/>
          </p:nvPr>
        </p:nvSpPr>
        <p:spPr>
          <a:ln/>
        </p:spPr>
        <p:txBody>
          <a:bodyPr/>
          <a:lstStyle>
            <a:lvl1pPr>
              <a:defRPr/>
            </a:lvl1pPr>
          </a:lstStyle>
          <a:p>
            <a:pPr>
              <a:defRPr/>
            </a:pPr>
            <a:fld id="{F4CA5F38-F86D-412E-A33C-465F84682829}" type="slidenum">
              <a:rPr lang="es-CR"/>
              <a:pPr>
                <a:defRPr/>
              </a:pPr>
              <a:t>‹Nº›</a:t>
            </a:fld>
            <a:endParaRPr lang="es-C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71614" y="142852"/>
            <a:ext cx="7472386" cy="714380"/>
          </a:xfrm>
          <a:solidFill>
            <a:schemeClr val="tx2"/>
          </a:solidFill>
          <a:effectLst>
            <a:outerShdw blurRad="50800" dist="101600" dir="5460000" sx="103000" sy="103000" algn="tr" rotWithShape="0">
              <a:schemeClr val="tx1">
                <a:lumMod val="50000"/>
                <a:lumOff val="50000"/>
                <a:alpha val="79000"/>
              </a:schemeClr>
            </a:outerShdw>
          </a:effectLst>
        </p:spPr>
        <p:txBody>
          <a:bodyPr/>
          <a:lstStyle>
            <a:lvl1pPr algn="ctr">
              <a:defRPr sz="3600">
                <a:solidFill>
                  <a:schemeClr val="bg1"/>
                </a:solidFill>
              </a:defRPr>
            </a:lvl1pPr>
          </a:lstStyle>
          <a:p>
            <a:r>
              <a:rPr lang="es-ES" dirty="0" smtClean="0"/>
              <a:t>Haga clic para modificar</a:t>
            </a:r>
            <a:endParaRPr lang="es-ES" dirty="0"/>
          </a:p>
        </p:txBody>
      </p:sp>
      <p:sp>
        <p:nvSpPr>
          <p:cNvPr id="3" name="2 Marcador de contenido"/>
          <p:cNvSpPr>
            <a:spLocks noGrp="1"/>
          </p:cNvSpPr>
          <p:nvPr>
            <p:ph idx="1"/>
          </p:nvPr>
        </p:nvSpPr>
        <p:spPr>
          <a:xfrm>
            <a:off x="457200" y="2071678"/>
            <a:ext cx="8229600" cy="357188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3" name="12 Marcador de texto"/>
          <p:cNvSpPr>
            <a:spLocks noGrp="1"/>
          </p:cNvSpPr>
          <p:nvPr>
            <p:ph type="body" sz="quarter" idx="13"/>
          </p:nvPr>
        </p:nvSpPr>
        <p:spPr>
          <a:xfrm>
            <a:off x="-32" y="1142984"/>
            <a:ext cx="7072313" cy="714380"/>
          </a:xfrm>
          <a:solidFill>
            <a:srgbClr val="E8890A"/>
          </a:solidFill>
          <a:effectLst>
            <a:outerShdw blurRad="50800" dist="114300" dir="5400000" sx="102000" sy="102000" algn="tl" rotWithShape="0">
              <a:schemeClr val="tx1">
                <a:lumMod val="50000"/>
                <a:lumOff val="50000"/>
                <a:alpha val="72000"/>
              </a:schemeClr>
            </a:outerShdw>
          </a:effectLst>
        </p:spPr>
        <p:txBody>
          <a:bodyPr anchor="ctr"/>
          <a:lstStyle>
            <a:lvl1pPr algn="ctr">
              <a:buNone/>
              <a:defRPr sz="3600">
                <a:solidFill>
                  <a:schemeClr val="bg1"/>
                </a:solidFill>
              </a:defRPr>
            </a:lvl1pPr>
          </a:lstStyle>
          <a:p>
            <a:pPr lvl="0"/>
            <a:r>
              <a:rPr lang="es-ES" dirty="0" smtClean="0"/>
              <a:t>Haga clic para modificar el estilo de</a:t>
            </a:r>
            <a:endParaRPr lang="es-EC" dirty="0"/>
          </a:p>
        </p:txBody>
      </p:sp>
      <p:sp>
        <p:nvSpPr>
          <p:cNvPr id="5" name="3 Marcador de fecha"/>
          <p:cNvSpPr>
            <a:spLocks noGrp="1"/>
          </p:cNvSpPr>
          <p:nvPr>
            <p:ph type="dt" sz="half" idx="14"/>
          </p:nvPr>
        </p:nvSpPr>
        <p:spPr>
          <a:xfrm>
            <a:off x="457200" y="6356350"/>
            <a:ext cx="2133600" cy="365125"/>
          </a:xfrm>
          <a:prstGeom prst="rect">
            <a:avLst/>
          </a:prstGeom>
        </p:spPr>
        <p:txBody>
          <a:bodyPr/>
          <a:lstStyle>
            <a:lvl1pPr>
              <a:defRPr/>
            </a:lvl1pPr>
          </a:lstStyle>
          <a:p>
            <a:pPr>
              <a:defRPr/>
            </a:pPr>
            <a:fld id="{8B025DF3-92AA-400F-BF4A-65CFB70181B7}" type="datetime4">
              <a:rPr lang="es-ES"/>
              <a:pPr>
                <a:defRPr/>
              </a:pPr>
              <a:t>09 de febrero de 2011</a:t>
            </a:fld>
            <a:endParaRPr lang="es-ES"/>
          </a:p>
        </p:txBody>
      </p:sp>
      <p:sp>
        <p:nvSpPr>
          <p:cNvPr id="6" name="4 Marcador de pie de página"/>
          <p:cNvSpPr>
            <a:spLocks noGrp="1"/>
          </p:cNvSpPr>
          <p:nvPr>
            <p:ph type="ftr" sz="quarter" idx="15"/>
          </p:nvPr>
        </p:nvSpPr>
        <p:spPr>
          <a:xfrm>
            <a:off x="3124200" y="6356350"/>
            <a:ext cx="2895600" cy="365125"/>
          </a:xfrm>
          <a:prstGeom prst="rect">
            <a:avLst/>
          </a:prstGeom>
        </p:spPr>
        <p:txBody>
          <a:bodyPr/>
          <a:lstStyle>
            <a:lvl1pPr>
              <a:defRPr>
                <a:latin typeface="Arial" charset="0"/>
                <a:cs typeface="Arial" charset="0"/>
              </a:defRPr>
            </a:lvl1pPr>
          </a:lstStyle>
          <a:p>
            <a:pPr>
              <a:defRPr/>
            </a:pPr>
            <a:r>
              <a:rPr lang="es-ES"/>
              <a:t>Quito, 16 Septiembre 2009</a:t>
            </a:r>
          </a:p>
        </p:txBody>
      </p:sp>
      <p:sp>
        <p:nvSpPr>
          <p:cNvPr id="7" name="5 Marcador de número de diapositiva"/>
          <p:cNvSpPr>
            <a:spLocks noGrp="1"/>
          </p:cNvSpPr>
          <p:nvPr>
            <p:ph type="sldNum" sz="quarter" idx="16"/>
          </p:nvPr>
        </p:nvSpPr>
        <p:spPr/>
        <p:txBody>
          <a:bodyPr/>
          <a:lstStyle>
            <a:lvl1pPr>
              <a:defRPr/>
            </a:lvl1pPr>
          </a:lstStyle>
          <a:p>
            <a:pPr>
              <a:defRPr/>
            </a:pPr>
            <a:fld id="{00BC5230-86E4-459E-A4EC-220A864FAED9}"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10"/>
          <p:cNvSpPr>
            <a:spLocks noGrp="1" noChangeArrowheads="1"/>
          </p:cNvSpPr>
          <p:nvPr>
            <p:ph type="sldNum" idx="10"/>
          </p:nvPr>
        </p:nvSpPr>
        <p:spPr>
          <a:ln/>
        </p:spPr>
        <p:txBody>
          <a:bodyPr/>
          <a:lstStyle>
            <a:lvl1pPr>
              <a:defRPr/>
            </a:lvl1pPr>
          </a:lstStyle>
          <a:p>
            <a:pPr>
              <a:defRPr/>
            </a:pPr>
            <a:fld id="{32CE3484-6E4C-4A36-BFF6-C265C6DBC769}"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
          <p:cNvSpPr>
            <a:spLocks noGrp="1" noChangeArrowheads="1"/>
          </p:cNvSpPr>
          <p:nvPr>
            <p:ph type="sldNum" idx="10"/>
          </p:nvPr>
        </p:nvSpPr>
        <p:spPr>
          <a:ln/>
        </p:spPr>
        <p:txBody>
          <a:bodyPr/>
          <a:lstStyle>
            <a:lvl1pPr>
              <a:defRPr/>
            </a:lvl1pPr>
          </a:lstStyle>
          <a:p>
            <a:pPr>
              <a:defRPr/>
            </a:pPr>
            <a:fld id="{272AA40C-494C-43C5-8B81-F7B5534CBEA9}"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0"/>
          <p:cNvSpPr>
            <a:spLocks noGrp="1" noChangeArrowheads="1"/>
          </p:cNvSpPr>
          <p:nvPr>
            <p:ph type="sldNum" idx="10"/>
          </p:nvPr>
        </p:nvSpPr>
        <p:spPr>
          <a:ln/>
        </p:spPr>
        <p:txBody>
          <a:bodyPr/>
          <a:lstStyle>
            <a:lvl1pPr>
              <a:defRPr/>
            </a:lvl1pPr>
          </a:lstStyle>
          <a:p>
            <a:pPr>
              <a:defRPr/>
            </a:pPr>
            <a:fld id="{ACEADB50-03B8-4E53-B5BE-25C49FD52F30}"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1905000"/>
            <a:ext cx="3922713" cy="4265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89513" y="1905000"/>
            <a:ext cx="3924300" cy="4265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0"/>
          <p:cNvSpPr>
            <a:spLocks noGrp="1" noChangeArrowheads="1"/>
          </p:cNvSpPr>
          <p:nvPr>
            <p:ph type="sldNum" idx="10"/>
          </p:nvPr>
        </p:nvSpPr>
        <p:spPr>
          <a:ln/>
        </p:spPr>
        <p:txBody>
          <a:bodyPr/>
          <a:lstStyle>
            <a:lvl1pPr>
              <a:defRPr/>
            </a:lvl1pPr>
          </a:lstStyle>
          <a:p>
            <a:pPr>
              <a:defRPr/>
            </a:pPr>
            <a:fld id="{70B4EA71-0A90-4913-A494-4DEAEDA3B129}"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0"/>
          <p:cNvSpPr>
            <a:spLocks noGrp="1" noChangeArrowheads="1"/>
          </p:cNvSpPr>
          <p:nvPr>
            <p:ph type="sldNum" idx="10"/>
          </p:nvPr>
        </p:nvSpPr>
        <p:spPr>
          <a:ln/>
        </p:spPr>
        <p:txBody>
          <a:bodyPr/>
          <a:lstStyle>
            <a:lvl1pPr>
              <a:defRPr/>
            </a:lvl1pPr>
          </a:lstStyle>
          <a:p>
            <a:pPr>
              <a:defRPr/>
            </a:pPr>
            <a:fld id="{FCD5BE23-F448-45B5-96E2-2229CB83A438}" type="slidenum">
              <a:rPr lang="en-US"/>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0"/>
          <p:cNvSpPr>
            <a:spLocks noGrp="1" noChangeArrowheads="1"/>
          </p:cNvSpPr>
          <p:nvPr>
            <p:ph type="sldNum" idx="10"/>
          </p:nvPr>
        </p:nvSpPr>
        <p:spPr>
          <a:ln/>
        </p:spPr>
        <p:txBody>
          <a:bodyPr/>
          <a:lstStyle>
            <a:lvl1pPr>
              <a:defRPr/>
            </a:lvl1pPr>
          </a:lstStyle>
          <a:p>
            <a:pPr>
              <a:defRPr/>
            </a:pPr>
            <a:fld id="{7C959335-E2B8-476D-9EC5-FBFDF1E550B4}" type="slidenum">
              <a:rPr lang="en-US"/>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0"/>
          <p:cNvSpPr>
            <a:spLocks noGrp="1" noChangeArrowheads="1"/>
          </p:cNvSpPr>
          <p:nvPr>
            <p:ph type="sldNum" idx="10"/>
          </p:nvPr>
        </p:nvSpPr>
        <p:spPr>
          <a:ln/>
        </p:spPr>
        <p:txBody>
          <a:bodyPr/>
          <a:lstStyle>
            <a:lvl1pPr>
              <a:defRPr/>
            </a:lvl1pPr>
          </a:lstStyle>
          <a:p>
            <a:pPr>
              <a:defRPr/>
            </a:pPr>
            <a:fld id="{3354058A-4893-47A8-A743-185B5363DD11}"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sldNum" idx="10"/>
          </p:nvPr>
        </p:nvSpPr>
        <p:spPr>
          <a:ln/>
        </p:spPr>
        <p:txBody>
          <a:bodyPr/>
          <a:lstStyle>
            <a:lvl1pPr>
              <a:defRPr/>
            </a:lvl1pPr>
          </a:lstStyle>
          <a:p>
            <a:pPr>
              <a:defRPr/>
            </a:pPr>
            <a:fld id="{E30D6663-0ADD-4CC2-991D-3DB85EA2D80F}" type="slidenum">
              <a:rPr lang="es-CR"/>
              <a:pPr>
                <a:defRPr/>
              </a:pPr>
              <a:t>‹Nº›</a:t>
            </a:fld>
            <a:endParaRPr lang="es-C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0"/>
          <p:cNvSpPr>
            <a:spLocks noGrp="1" noChangeArrowheads="1"/>
          </p:cNvSpPr>
          <p:nvPr>
            <p:ph type="sldNum" idx="10"/>
          </p:nvPr>
        </p:nvSpPr>
        <p:spPr>
          <a:ln/>
        </p:spPr>
        <p:txBody>
          <a:bodyPr/>
          <a:lstStyle>
            <a:lvl1pPr>
              <a:defRPr/>
            </a:lvl1pPr>
          </a:lstStyle>
          <a:p>
            <a:pPr>
              <a:defRPr/>
            </a:pPr>
            <a:fld id="{F39AB36B-2B9D-4D31-AA59-A3129EAF9B4F}"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0"/>
          <p:cNvSpPr>
            <a:spLocks noGrp="1" noChangeArrowheads="1"/>
          </p:cNvSpPr>
          <p:nvPr>
            <p:ph type="sldNum" idx="10"/>
          </p:nvPr>
        </p:nvSpPr>
        <p:spPr>
          <a:ln/>
        </p:spPr>
        <p:txBody>
          <a:bodyPr/>
          <a:lstStyle>
            <a:lvl1pPr>
              <a:defRPr/>
            </a:lvl1pPr>
          </a:lstStyle>
          <a:p>
            <a:pPr>
              <a:defRPr/>
            </a:pPr>
            <a:fld id="{B5657179-6BF6-4F49-9495-0C9F4F5A9E13}" type="slidenum">
              <a:rPr lang="en-US"/>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
          <p:cNvSpPr>
            <a:spLocks noGrp="1" noChangeArrowheads="1"/>
          </p:cNvSpPr>
          <p:nvPr>
            <p:ph type="sldNum" idx="10"/>
          </p:nvPr>
        </p:nvSpPr>
        <p:spPr>
          <a:ln/>
        </p:spPr>
        <p:txBody>
          <a:bodyPr/>
          <a:lstStyle>
            <a:lvl1pPr>
              <a:defRPr/>
            </a:lvl1pPr>
          </a:lstStyle>
          <a:p>
            <a:pPr>
              <a:defRPr/>
            </a:pPr>
            <a:fld id="{69E77B8B-4D0B-4D50-BDD4-EF4B65A129F0}" type="slidenum">
              <a:rPr lang="en-US"/>
              <a:pPr>
                <a:defRPr/>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15150" y="150813"/>
            <a:ext cx="1998663" cy="60198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150813"/>
            <a:ext cx="5848350" cy="6019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
          <p:cNvSpPr>
            <a:spLocks noGrp="1" noChangeArrowheads="1"/>
          </p:cNvSpPr>
          <p:nvPr>
            <p:ph type="sldNum" idx="10"/>
          </p:nvPr>
        </p:nvSpPr>
        <p:spPr>
          <a:ln/>
        </p:spPr>
        <p:txBody>
          <a:bodyPr/>
          <a:lstStyle>
            <a:lvl1pPr>
              <a:defRPr/>
            </a:lvl1pPr>
          </a:lstStyle>
          <a:p>
            <a:pPr>
              <a:defRPr/>
            </a:pPr>
            <a:fld id="{8CE11FCE-91ED-41E2-83DA-1D8776A6734F}"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9"/>
          <p:cNvSpPr>
            <a:spLocks noGrp="1" noChangeArrowheads="1"/>
          </p:cNvSpPr>
          <p:nvPr>
            <p:ph type="sldNum" idx="10"/>
          </p:nvPr>
        </p:nvSpPr>
        <p:spPr>
          <a:ln/>
        </p:spPr>
        <p:txBody>
          <a:bodyPr/>
          <a:lstStyle>
            <a:lvl1pPr>
              <a:defRPr/>
            </a:lvl1pPr>
          </a:lstStyle>
          <a:p>
            <a:pPr>
              <a:defRPr/>
            </a:pPr>
            <a:fld id="{604AC3B0-3F56-44B1-B25F-6D4519C775BA}" type="slidenum">
              <a:rPr lang="es-CR"/>
              <a:pPr>
                <a:defRPr/>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1905000"/>
            <a:ext cx="3922713" cy="4265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89513" y="1905000"/>
            <a:ext cx="3924300" cy="4265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9"/>
          <p:cNvSpPr>
            <a:spLocks noGrp="1" noChangeArrowheads="1"/>
          </p:cNvSpPr>
          <p:nvPr>
            <p:ph type="sldNum" idx="10"/>
          </p:nvPr>
        </p:nvSpPr>
        <p:spPr>
          <a:ln/>
        </p:spPr>
        <p:txBody>
          <a:bodyPr/>
          <a:lstStyle>
            <a:lvl1pPr>
              <a:defRPr/>
            </a:lvl1pPr>
          </a:lstStyle>
          <a:p>
            <a:pPr>
              <a:defRPr/>
            </a:pPr>
            <a:fld id="{E0697EEE-9BD1-4767-8273-32653FD660C5}" type="slidenum">
              <a:rPr lang="es-CR"/>
              <a:pPr>
                <a:defRPr/>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9"/>
          <p:cNvSpPr>
            <a:spLocks noGrp="1" noChangeArrowheads="1"/>
          </p:cNvSpPr>
          <p:nvPr>
            <p:ph type="sldNum" idx="10"/>
          </p:nvPr>
        </p:nvSpPr>
        <p:spPr>
          <a:ln/>
        </p:spPr>
        <p:txBody>
          <a:bodyPr/>
          <a:lstStyle>
            <a:lvl1pPr>
              <a:defRPr/>
            </a:lvl1pPr>
          </a:lstStyle>
          <a:p>
            <a:pPr>
              <a:defRPr/>
            </a:pPr>
            <a:fld id="{1D1AE02F-CF71-4DC5-B847-482427ECA1AA}" type="slidenum">
              <a:rPr lang="es-CR"/>
              <a:pPr>
                <a:defRPr/>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9"/>
          <p:cNvSpPr>
            <a:spLocks noGrp="1" noChangeArrowheads="1"/>
          </p:cNvSpPr>
          <p:nvPr>
            <p:ph type="sldNum" idx="10"/>
          </p:nvPr>
        </p:nvSpPr>
        <p:spPr>
          <a:ln/>
        </p:spPr>
        <p:txBody>
          <a:bodyPr/>
          <a:lstStyle>
            <a:lvl1pPr>
              <a:defRPr/>
            </a:lvl1pPr>
          </a:lstStyle>
          <a:p>
            <a:pPr>
              <a:defRPr/>
            </a:pPr>
            <a:fld id="{E5A57BC0-73B4-4371-8BB6-D88A92B6EEA3}" type="slidenum">
              <a:rPr lang="es-CR"/>
              <a:pPr>
                <a:defRPr/>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6D8C2EE7-370F-4BEC-A81B-86C6869098A0}" type="slidenum">
              <a:rPr lang="es-CR"/>
              <a:pPr>
                <a:defRPr/>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sldNum" idx="10"/>
          </p:nvPr>
        </p:nvSpPr>
        <p:spPr>
          <a:ln/>
        </p:spPr>
        <p:txBody>
          <a:bodyPr/>
          <a:lstStyle>
            <a:lvl1pPr>
              <a:defRPr/>
            </a:lvl1pPr>
          </a:lstStyle>
          <a:p>
            <a:pPr>
              <a:defRPr/>
            </a:pPr>
            <a:fld id="{B74BD63B-CBE7-4EA2-9F0E-3C7271EB7588}" type="slidenum">
              <a:rPr lang="es-CR"/>
              <a:pPr>
                <a:defRPr/>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sldNum" idx="10"/>
          </p:nvPr>
        </p:nvSpPr>
        <p:spPr>
          <a:ln/>
        </p:spPr>
        <p:txBody>
          <a:bodyPr/>
          <a:lstStyle>
            <a:lvl1pPr>
              <a:defRPr/>
            </a:lvl1pPr>
          </a:lstStyle>
          <a:p>
            <a:pPr>
              <a:defRPr/>
            </a:pPr>
            <a:fld id="{37D341EF-DA56-4888-B8B1-E915A7F2A2FA}" type="slidenum">
              <a:rPr lang="es-CR"/>
              <a:pPr>
                <a:defRPr/>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0"/>
            <a:ext cx="3198813" cy="6856413"/>
            <a:chOff x="0" y="0"/>
            <a:chExt cx="2015" cy="4319"/>
          </a:xfrm>
        </p:grpSpPr>
        <p:sp>
          <p:nvSpPr>
            <p:cNvPr id="2" name="Rectangle 2"/>
            <p:cNvSpPr>
              <a:spLocks noChangeArrowheads="1"/>
            </p:cNvSpPr>
            <p:nvPr/>
          </p:nvSpPr>
          <p:spPr bwMode="auto">
            <a:xfrm>
              <a:off x="0" y="0"/>
              <a:ext cx="480" cy="4320"/>
            </a:xfrm>
            <a:prstGeom prst="rect">
              <a:avLst/>
            </a:prstGeom>
            <a:solidFill>
              <a:srgbClr val="99CC99"/>
            </a:solid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sp>
          <p:nvSpPr>
            <p:cNvPr id="1027" name="Rectangle 3"/>
            <p:cNvSpPr>
              <a:spLocks noChangeArrowheads="1"/>
            </p:cNvSpPr>
            <p:nvPr/>
          </p:nvSpPr>
          <p:spPr bwMode="auto">
            <a:xfrm>
              <a:off x="432" y="0"/>
              <a:ext cx="1584" cy="672"/>
            </a:xfrm>
            <a:prstGeom prst="rect">
              <a:avLst/>
            </a:prstGeom>
            <a:solidFill>
              <a:srgbClr val="99CC99"/>
            </a:solid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grpSp>
      <p:sp>
        <p:nvSpPr>
          <p:cNvPr id="1028" name="AutoShape 4"/>
          <p:cNvSpPr>
            <a:spLocks noChangeArrowheads="1"/>
          </p:cNvSpPr>
          <p:nvPr/>
        </p:nvSpPr>
        <p:spPr bwMode="auto">
          <a:xfrm>
            <a:off x="762000" y="762000"/>
            <a:ext cx="5105400" cy="609600"/>
          </a:xfrm>
          <a:prstGeom prst="roundRect">
            <a:avLst>
              <a:gd name="adj" fmla="val 50000"/>
            </a:avLst>
          </a:prstGeom>
          <a:solidFill>
            <a:srgbClr val="FFFFFF"/>
          </a:solid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sp>
        <p:nvSpPr>
          <p:cNvPr id="2052" name="Rectangle 5"/>
          <p:cNvSpPr>
            <a:spLocks noGrp="1" noChangeArrowheads="1"/>
          </p:cNvSpPr>
          <p:nvPr>
            <p:ph type="title"/>
          </p:nvPr>
        </p:nvSpPr>
        <p:spPr bwMode="auto">
          <a:xfrm>
            <a:off x="914400" y="150813"/>
            <a:ext cx="7999413" cy="1141412"/>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2053" name="Rectangle 6"/>
          <p:cNvSpPr>
            <a:spLocks noGrp="1" noChangeArrowheads="1"/>
          </p:cNvSpPr>
          <p:nvPr>
            <p:ph type="body" idx="1"/>
          </p:nvPr>
        </p:nvSpPr>
        <p:spPr bwMode="auto">
          <a:xfrm>
            <a:off x="914400" y="1905000"/>
            <a:ext cx="7999413" cy="42656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31" name="Text Box 7"/>
          <p:cNvSpPr txBox="1">
            <a:spLocks noChangeArrowheads="1"/>
          </p:cNvSpPr>
          <p:nvPr/>
        </p:nvSpPr>
        <p:spPr bwMode="auto">
          <a:xfrm>
            <a:off x="7010400" y="6397625"/>
            <a:ext cx="1905000" cy="460375"/>
          </a:xfrm>
          <a:prstGeom prst="rect">
            <a:avLst/>
          </a:prstGeom>
          <a:no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sp>
        <p:nvSpPr>
          <p:cNvPr id="1032" name="Text Box 8"/>
          <p:cNvSpPr txBox="1">
            <a:spLocks noChangeArrowheads="1"/>
          </p:cNvSpPr>
          <p:nvPr/>
        </p:nvSpPr>
        <p:spPr bwMode="auto">
          <a:xfrm>
            <a:off x="2936875" y="6373813"/>
            <a:ext cx="2895600" cy="460375"/>
          </a:xfrm>
          <a:prstGeom prst="rect">
            <a:avLst/>
          </a:prstGeom>
          <a:no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sp>
        <p:nvSpPr>
          <p:cNvPr id="1033" name="Rectangle 9"/>
          <p:cNvSpPr>
            <a:spLocks noGrp="1" noChangeArrowheads="1"/>
          </p:cNvSpPr>
          <p:nvPr>
            <p:ph type="sldNum"/>
          </p:nvPr>
        </p:nvSpPr>
        <p:spPr bwMode="auto">
          <a:xfrm>
            <a:off x="84138" y="6494463"/>
            <a:ext cx="585787" cy="334962"/>
          </a:xfrm>
          <a:prstGeom prst="rect">
            <a:avLst/>
          </a:prstGeom>
          <a:noFill/>
          <a:ln w="9525">
            <a:noFill/>
            <a:round/>
            <a:headEnd/>
            <a:tailEnd/>
          </a:ln>
          <a:effectLst/>
        </p:spPr>
        <p:txBody>
          <a:bodyPr vert="horz" wrap="square" lIns="90000" tIns="46800" rIns="90000" bIns="46800" numCol="1" anchor="b" anchorCtr="1" compatLnSpc="1">
            <a:prstTxWarp prst="textNoShape">
              <a:avLst/>
            </a:prstTxWarp>
          </a:bodyPr>
          <a:lstStyle>
            <a:lvl1pPr algn="l">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000000"/>
                </a:solidFill>
                <a:latin typeface="+mn-lt"/>
                <a:cs typeface="Times New Roman" pitchFamily="16" charset="0"/>
              </a:defRPr>
            </a:lvl1pPr>
          </a:lstStyle>
          <a:p>
            <a:pPr>
              <a:defRPr/>
            </a:pPr>
            <a:fld id="{C8A0272C-56E7-493E-B997-D83A82D8195F}" type="slidenum">
              <a:rPr lang="es-CR"/>
              <a:pPr>
                <a:defRPr/>
              </a:pPr>
              <a:t>‹Nº›</a:t>
            </a:fld>
            <a:endParaRPr lang="es-CR"/>
          </a:p>
        </p:txBody>
      </p:sp>
      <p:grpSp>
        <p:nvGrpSpPr>
          <p:cNvPr id="2057" name="Group 10"/>
          <p:cNvGrpSpPr>
            <a:grpSpLocks/>
          </p:cNvGrpSpPr>
          <p:nvPr/>
        </p:nvGrpSpPr>
        <p:grpSpPr bwMode="auto">
          <a:xfrm>
            <a:off x="228600" y="1371600"/>
            <a:ext cx="7389813" cy="317500"/>
            <a:chOff x="144" y="864"/>
            <a:chExt cx="4655" cy="200"/>
          </a:xfrm>
        </p:grpSpPr>
        <p:sp>
          <p:nvSpPr>
            <p:cNvPr id="1035" name="AutoShape 11"/>
            <p:cNvSpPr>
              <a:spLocks noChangeArrowheads="1"/>
            </p:cNvSpPr>
            <p:nvPr/>
          </p:nvSpPr>
          <p:spPr bwMode="auto">
            <a:xfrm>
              <a:off x="384" y="864"/>
              <a:ext cx="4416" cy="200"/>
            </a:xfrm>
            <a:prstGeom prst="roundRect">
              <a:avLst>
                <a:gd name="adj" fmla="val 0"/>
              </a:avLst>
            </a:prstGeom>
            <a:solidFill>
              <a:srgbClr val="003366"/>
            </a:solid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sp>
          <p:nvSpPr>
            <p:cNvPr id="1036" name="AutoShape 12"/>
            <p:cNvSpPr>
              <a:spLocks noChangeArrowheads="1"/>
            </p:cNvSpPr>
            <p:nvPr/>
          </p:nvSpPr>
          <p:spPr bwMode="auto">
            <a:xfrm flipH="1">
              <a:off x="144" y="864"/>
              <a:ext cx="248" cy="201"/>
            </a:xfrm>
            <a:prstGeom prst="flowChartDelay">
              <a:avLst/>
            </a:prstGeom>
            <a:solidFill>
              <a:srgbClr val="003366"/>
            </a:solid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20" r:id="rId12"/>
  </p:sldLayoutIdLst>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3600" b="1">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3600" b="1">
          <a:solidFill>
            <a:srgbClr val="000000"/>
          </a:solidFill>
          <a:latin typeface="Arial" charset="0"/>
          <a:cs typeface="Times New Roman" pitchFamily="16"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3600" b="1">
          <a:solidFill>
            <a:srgbClr val="000000"/>
          </a:solidFill>
          <a:latin typeface="Arial" charset="0"/>
          <a:cs typeface="Times New Roman" pitchFamily="16"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3600" b="1">
          <a:solidFill>
            <a:srgbClr val="000000"/>
          </a:solidFill>
          <a:latin typeface="Arial" charset="0"/>
          <a:cs typeface="Times New Roman" pitchFamily="16"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3600" b="1">
          <a:solidFill>
            <a:srgbClr val="000000"/>
          </a:solidFill>
          <a:latin typeface="Arial" charset="0"/>
          <a:cs typeface="Times New Roman" pitchFamily="16"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600" b="1">
          <a:solidFill>
            <a:srgbClr val="000000"/>
          </a:solidFill>
          <a:latin typeface="Arial" charset="0"/>
          <a:cs typeface="Times New Roman" pitchFamily="16"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600" b="1">
          <a:solidFill>
            <a:srgbClr val="000000"/>
          </a:solidFill>
          <a:latin typeface="Arial" charset="0"/>
          <a:cs typeface="Times New Roman" pitchFamily="16"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600" b="1">
          <a:solidFill>
            <a:srgbClr val="000000"/>
          </a:solidFill>
          <a:latin typeface="Arial" charset="0"/>
          <a:cs typeface="Times New Roman" pitchFamily="16"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600" b="1">
          <a:solidFill>
            <a:srgbClr val="000000"/>
          </a:solidFill>
          <a:latin typeface="Arial" charset="0"/>
          <a:cs typeface="Times New Roman" pitchFamily="16"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4572000" cy="6858000"/>
          </a:xfrm>
          <a:prstGeom prst="rect">
            <a:avLst/>
          </a:prstGeom>
          <a:solidFill>
            <a:srgbClr val="99CC99"/>
          </a:solid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sp>
        <p:nvSpPr>
          <p:cNvPr id="2050" name="AutoShape 2"/>
          <p:cNvSpPr>
            <a:spLocks noChangeArrowheads="1"/>
          </p:cNvSpPr>
          <p:nvPr/>
        </p:nvSpPr>
        <p:spPr bwMode="auto">
          <a:xfrm>
            <a:off x="685800" y="990600"/>
            <a:ext cx="5181600" cy="1905000"/>
          </a:xfrm>
          <a:prstGeom prst="roundRect">
            <a:avLst>
              <a:gd name="adj" fmla="val 50000"/>
            </a:avLst>
          </a:prstGeom>
          <a:solidFill>
            <a:srgbClr val="FFFFFF"/>
          </a:solid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grpSp>
        <p:nvGrpSpPr>
          <p:cNvPr id="3076" name="Group 3"/>
          <p:cNvGrpSpPr>
            <a:grpSpLocks/>
          </p:cNvGrpSpPr>
          <p:nvPr/>
        </p:nvGrpSpPr>
        <p:grpSpPr bwMode="auto">
          <a:xfrm>
            <a:off x="3632200" y="4889500"/>
            <a:ext cx="4875213" cy="317500"/>
            <a:chOff x="2288" y="3080"/>
            <a:chExt cx="3071" cy="200"/>
          </a:xfrm>
        </p:grpSpPr>
        <p:sp>
          <p:nvSpPr>
            <p:cNvPr id="2" name="AutoShape 4"/>
            <p:cNvSpPr>
              <a:spLocks noChangeArrowheads="1"/>
            </p:cNvSpPr>
            <p:nvPr/>
          </p:nvSpPr>
          <p:spPr bwMode="auto">
            <a:xfrm flipH="1">
              <a:off x="2288" y="3080"/>
              <a:ext cx="2914" cy="200"/>
            </a:xfrm>
            <a:prstGeom prst="roundRect">
              <a:avLst>
                <a:gd name="adj" fmla="val 0"/>
              </a:avLst>
            </a:prstGeom>
            <a:solidFill>
              <a:srgbClr val="003366"/>
            </a:solid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sp>
          <p:nvSpPr>
            <p:cNvPr id="3" name="AutoShape 5"/>
            <p:cNvSpPr>
              <a:spLocks noChangeArrowheads="1"/>
            </p:cNvSpPr>
            <p:nvPr/>
          </p:nvSpPr>
          <p:spPr bwMode="auto">
            <a:xfrm>
              <a:off x="5196" y="3080"/>
              <a:ext cx="164" cy="201"/>
            </a:xfrm>
            <a:prstGeom prst="flowChartDelay">
              <a:avLst/>
            </a:prstGeom>
            <a:solidFill>
              <a:srgbClr val="003366"/>
            </a:solid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grpSp>
      <p:sp>
        <p:nvSpPr>
          <p:cNvPr id="3077" name="Rectangle 6"/>
          <p:cNvSpPr>
            <a:spLocks noGrp="1" noChangeArrowheads="1"/>
          </p:cNvSpPr>
          <p:nvPr>
            <p:ph type="title"/>
          </p:nvPr>
        </p:nvSpPr>
        <p:spPr bwMode="auto">
          <a:xfrm>
            <a:off x="914400" y="150813"/>
            <a:ext cx="7999413" cy="1141412"/>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3078" name="Rectangle 7"/>
          <p:cNvSpPr>
            <a:spLocks noGrp="1" noChangeArrowheads="1"/>
          </p:cNvSpPr>
          <p:nvPr>
            <p:ph type="body" idx="1"/>
          </p:nvPr>
        </p:nvSpPr>
        <p:spPr bwMode="auto">
          <a:xfrm>
            <a:off x="914400" y="1905000"/>
            <a:ext cx="7999413" cy="42656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6" name="Text Box 8"/>
          <p:cNvSpPr txBox="1">
            <a:spLocks noChangeArrowheads="1"/>
          </p:cNvSpPr>
          <p:nvPr/>
        </p:nvSpPr>
        <p:spPr bwMode="auto">
          <a:xfrm>
            <a:off x="2667000" y="6397625"/>
            <a:ext cx="1905000" cy="460375"/>
          </a:xfrm>
          <a:prstGeom prst="rect">
            <a:avLst/>
          </a:prstGeom>
          <a:no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sp>
        <p:nvSpPr>
          <p:cNvPr id="2057" name="Text Box 9"/>
          <p:cNvSpPr txBox="1">
            <a:spLocks noChangeArrowheads="1"/>
          </p:cNvSpPr>
          <p:nvPr/>
        </p:nvSpPr>
        <p:spPr bwMode="auto">
          <a:xfrm>
            <a:off x="5195888" y="6397625"/>
            <a:ext cx="3279775" cy="460375"/>
          </a:xfrm>
          <a:prstGeom prst="rect">
            <a:avLst/>
          </a:prstGeom>
          <a:noFill/>
          <a:ln w="9525">
            <a:noFill/>
            <a:round/>
            <a:headEnd/>
            <a:tailEnd/>
          </a:ln>
          <a:effectLst/>
        </p:spPr>
        <p:txBody>
          <a:bodyPr wrap="none" anchor="ctr"/>
          <a:lstStyle/>
          <a:p>
            <a:pPr algn="ctr">
              <a:buClr>
                <a:srgbClr val="000000"/>
              </a:buClr>
              <a:buSzPct val="100000"/>
              <a:buFont typeface="Times New Roman" pitchFamily="16" charset="0"/>
              <a:buNone/>
              <a:defRPr/>
            </a:pPr>
            <a:endParaRPr lang="es-ES">
              <a:latin typeface="Times New Roman" pitchFamily="16" charset="0"/>
              <a:cs typeface="Times New Roman" pitchFamily="16" charset="0"/>
            </a:endParaRPr>
          </a:p>
        </p:txBody>
      </p:sp>
      <p:sp>
        <p:nvSpPr>
          <p:cNvPr id="2058" name="Rectangle 10"/>
          <p:cNvSpPr>
            <a:spLocks noGrp="1" noChangeArrowheads="1"/>
          </p:cNvSpPr>
          <p:nvPr>
            <p:ph type="sldNum"/>
          </p:nvPr>
        </p:nvSpPr>
        <p:spPr bwMode="auto">
          <a:xfrm>
            <a:off x="9525" y="6357938"/>
            <a:ext cx="585788" cy="4889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l">
              <a:buClr>
                <a:srgbClr val="000000"/>
              </a:buClr>
              <a:buSzPct val="100000"/>
              <a:buFont typeface="Times New Roman" pitchFamily="16" charset="0"/>
              <a:buNone/>
              <a:defRPr sz="2600" b="1">
                <a:solidFill>
                  <a:srgbClr val="FFFFFF"/>
                </a:solidFill>
                <a:latin typeface="+mn-lt"/>
                <a:cs typeface="Arial Unicode MS" charset="0"/>
              </a:defRPr>
            </a:lvl1pPr>
          </a:lstStyle>
          <a:p>
            <a:pPr>
              <a:defRPr/>
            </a:pPr>
            <a:fld id="{FCB8D864-4BC9-4CD2-9E01-6E24C6D24C57}"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3600" b="1">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3600" b="1">
          <a:solidFill>
            <a:srgbClr val="000000"/>
          </a:solidFill>
          <a:latin typeface="Arial" charset="0"/>
          <a:cs typeface="Times New Roman" pitchFamily="16"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3600" b="1">
          <a:solidFill>
            <a:srgbClr val="000000"/>
          </a:solidFill>
          <a:latin typeface="Arial" charset="0"/>
          <a:cs typeface="Times New Roman" pitchFamily="16"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3600" b="1">
          <a:solidFill>
            <a:srgbClr val="000000"/>
          </a:solidFill>
          <a:latin typeface="Arial" charset="0"/>
          <a:cs typeface="Times New Roman" pitchFamily="16"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3600" b="1">
          <a:solidFill>
            <a:srgbClr val="000000"/>
          </a:solidFill>
          <a:latin typeface="Arial" charset="0"/>
          <a:cs typeface="Times New Roman" pitchFamily="16"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600" b="1">
          <a:solidFill>
            <a:srgbClr val="000000"/>
          </a:solidFill>
          <a:latin typeface="Arial" charset="0"/>
          <a:cs typeface="Times New Roman" pitchFamily="16"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600" b="1">
          <a:solidFill>
            <a:srgbClr val="000000"/>
          </a:solidFill>
          <a:latin typeface="Arial" charset="0"/>
          <a:cs typeface="Times New Roman" pitchFamily="16"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600" b="1">
          <a:solidFill>
            <a:srgbClr val="000000"/>
          </a:solidFill>
          <a:latin typeface="Arial" charset="0"/>
          <a:cs typeface="Times New Roman" pitchFamily="16"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600" b="1">
          <a:solidFill>
            <a:srgbClr val="000000"/>
          </a:solidFill>
          <a:latin typeface="Arial" charset="0"/>
          <a:cs typeface="Times New Roman" pitchFamily="16"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85800" y="1190625"/>
            <a:ext cx="8305800" cy="1612900"/>
          </a:xfrm>
          <a:prstGeom prst="rect">
            <a:avLst/>
          </a:prstGeom>
          <a:noFill/>
          <a:ln w="9525">
            <a:noFill/>
            <a:round/>
            <a:headEnd/>
            <a:tailEnd/>
          </a:ln>
        </p:spPr>
        <p:txBody>
          <a:bodyPr anchor="ctr"/>
          <a:lstStyle/>
          <a:p>
            <a:pPr algn="ctr">
              <a:lnSpc>
                <a:spcPct val="90000"/>
              </a:lnSpc>
              <a:buClr>
                <a:srgbClr val="000000"/>
              </a:buClr>
              <a:buSzPct val="100000"/>
              <a:buFont typeface="Times New Roman" pitchFamily="-80"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800" b="1" dirty="0" err="1">
                <a:solidFill>
                  <a:schemeClr val="accent6">
                    <a:lumMod val="75000"/>
                  </a:schemeClr>
                </a:solidFill>
                <a:latin typeface="Arial" charset="0"/>
                <a:cs typeface="Times New Roman" pitchFamily="-80" charset="0"/>
              </a:rPr>
              <a:t>Mejorando</a:t>
            </a:r>
            <a:r>
              <a:rPr lang="en-US" sz="3800" b="1" dirty="0">
                <a:solidFill>
                  <a:schemeClr val="accent6">
                    <a:lumMod val="75000"/>
                  </a:schemeClr>
                </a:solidFill>
                <a:latin typeface="Arial" charset="0"/>
                <a:cs typeface="Times New Roman" pitchFamily="-80" charset="0"/>
              </a:rPr>
              <a:t> el </a:t>
            </a:r>
            <a:r>
              <a:rPr lang="en-US" sz="3800" b="1" dirty="0" err="1">
                <a:solidFill>
                  <a:schemeClr val="accent6">
                    <a:lumMod val="75000"/>
                  </a:schemeClr>
                </a:solidFill>
                <a:latin typeface="Arial" charset="0"/>
                <a:cs typeface="Times New Roman" pitchFamily="-80" charset="0"/>
              </a:rPr>
              <a:t>marco</a:t>
            </a:r>
            <a:r>
              <a:rPr lang="en-US" sz="3800" b="1" dirty="0">
                <a:solidFill>
                  <a:schemeClr val="accent6">
                    <a:lumMod val="75000"/>
                  </a:schemeClr>
                </a:solidFill>
                <a:latin typeface="Arial" charset="0"/>
                <a:cs typeface="Times New Roman" pitchFamily="-80" charset="0"/>
              </a:rPr>
              <a:t> legal y la </a:t>
            </a:r>
            <a:r>
              <a:rPr lang="en-US" sz="3800" b="1" dirty="0" err="1">
                <a:solidFill>
                  <a:schemeClr val="accent6">
                    <a:lumMod val="75000"/>
                  </a:schemeClr>
                </a:solidFill>
                <a:latin typeface="Arial" charset="0"/>
                <a:cs typeface="Times New Roman" pitchFamily="-80" charset="0"/>
              </a:rPr>
              <a:t>transparencia</a:t>
            </a:r>
            <a:r>
              <a:rPr lang="en-US" sz="3800" b="1" dirty="0">
                <a:solidFill>
                  <a:schemeClr val="accent6">
                    <a:lumMod val="75000"/>
                  </a:schemeClr>
                </a:solidFill>
                <a:latin typeface="Arial" charset="0"/>
                <a:cs typeface="Times New Roman" pitchFamily="-80" charset="0"/>
              </a:rPr>
              <a:t> de </a:t>
            </a:r>
            <a:r>
              <a:rPr lang="en-US" sz="3800" b="1" dirty="0" err="1">
                <a:solidFill>
                  <a:schemeClr val="accent6">
                    <a:lumMod val="75000"/>
                  </a:schemeClr>
                </a:solidFill>
                <a:latin typeface="Arial" charset="0"/>
                <a:cs typeface="Times New Roman" pitchFamily="-80" charset="0"/>
              </a:rPr>
              <a:t>las</a:t>
            </a:r>
            <a:r>
              <a:rPr lang="en-US" sz="3800" b="1" dirty="0">
                <a:solidFill>
                  <a:schemeClr val="accent6">
                    <a:lumMod val="75000"/>
                  </a:schemeClr>
                </a:solidFill>
                <a:latin typeface="Arial" charset="0"/>
                <a:cs typeface="Times New Roman" pitchFamily="-80" charset="0"/>
              </a:rPr>
              <a:t> OSC en Ecuador</a:t>
            </a:r>
          </a:p>
        </p:txBody>
      </p:sp>
      <p:sp>
        <p:nvSpPr>
          <p:cNvPr id="6147" name="Text Box 2"/>
          <p:cNvSpPr txBox="1">
            <a:spLocks noChangeArrowheads="1"/>
          </p:cNvSpPr>
          <p:nvPr/>
        </p:nvSpPr>
        <p:spPr bwMode="auto">
          <a:xfrm>
            <a:off x="4714875" y="2786063"/>
            <a:ext cx="3860800" cy="1870075"/>
          </a:xfrm>
          <a:prstGeom prst="rect">
            <a:avLst/>
          </a:prstGeom>
          <a:noFill/>
          <a:ln w="9525">
            <a:noFill/>
            <a:round/>
            <a:headEnd/>
            <a:tailEnd/>
          </a:ln>
        </p:spPr>
        <p:txBody>
          <a:bodyPr anchor="b"/>
          <a:lstStyle/>
          <a:p>
            <a:pPr>
              <a:spcBef>
                <a:spcPts val="500"/>
              </a:spcBef>
              <a:buClr>
                <a:srgbClr val="000000"/>
              </a:buClr>
              <a:buSzPct val="100000"/>
              <a:buFont typeface="Times New Roman" pitchFamily="-80"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chemeClr val="accent6">
                    <a:lumMod val="75000"/>
                  </a:schemeClr>
                </a:solidFill>
                <a:latin typeface="Arial" charset="0"/>
                <a:cs typeface="Times New Roman" pitchFamily="-80" charset="0"/>
              </a:rPr>
              <a:t>Orazio </a:t>
            </a:r>
            <a:r>
              <a:rPr lang="en-US" sz="1800" dirty="0">
                <a:solidFill>
                  <a:schemeClr val="accent6">
                    <a:lumMod val="75000"/>
                  </a:schemeClr>
                </a:solidFill>
                <a:latin typeface="Arial" charset="0"/>
                <a:cs typeface="Times New Roman" pitchFamily="-80" charset="0"/>
              </a:rPr>
              <a:t>Bellettini </a:t>
            </a:r>
            <a:r>
              <a:rPr lang="en-US" sz="1800" dirty="0" err="1">
                <a:solidFill>
                  <a:schemeClr val="accent6">
                    <a:lumMod val="75000"/>
                  </a:schemeClr>
                </a:solidFill>
                <a:latin typeface="Arial" charset="0"/>
                <a:cs typeface="Times New Roman" pitchFamily="-80" charset="0"/>
              </a:rPr>
              <a:t>Cedeño</a:t>
            </a:r>
            <a:endParaRPr lang="en-US" sz="1800" dirty="0">
              <a:solidFill>
                <a:schemeClr val="accent6">
                  <a:lumMod val="75000"/>
                </a:schemeClr>
              </a:solidFill>
              <a:latin typeface="Arial" charset="0"/>
              <a:cs typeface="Times New Roman" pitchFamily="-80" charset="0"/>
            </a:endParaRPr>
          </a:p>
          <a:p>
            <a:pPr>
              <a:spcBef>
                <a:spcPts val="500"/>
              </a:spcBef>
              <a:buClr>
                <a:srgbClr val="000000"/>
              </a:buClr>
              <a:buSzPct val="100000"/>
              <a:buFont typeface="Times New Roman" pitchFamily="-80"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err="1">
                <a:solidFill>
                  <a:schemeClr val="accent6">
                    <a:lumMod val="75000"/>
                  </a:schemeClr>
                </a:solidFill>
                <a:latin typeface="Arial" charset="0"/>
                <a:cs typeface="Times New Roman" pitchFamily="-80" charset="0"/>
              </a:rPr>
              <a:t>Grupo</a:t>
            </a:r>
            <a:r>
              <a:rPr lang="en-US" sz="1800" dirty="0">
                <a:solidFill>
                  <a:schemeClr val="accent6">
                    <a:lumMod val="75000"/>
                  </a:schemeClr>
                </a:solidFill>
                <a:latin typeface="Arial" charset="0"/>
                <a:cs typeface="Times New Roman" pitchFamily="-80" charset="0"/>
              </a:rPr>
              <a:t> FARO</a:t>
            </a:r>
          </a:p>
          <a:p>
            <a:pPr>
              <a:spcBef>
                <a:spcPts val="500"/>
              </a:spcBef>
              <a:buClr>
                <a:srgbClr val="000000"/>
              </a:buClr>
              <a:buSzPct val="100000"/>
              <a:buFont typeface="Times New Roman" pitchFamily="-80"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chemeClr val="accent6">
                    <a:lumMod val="75000"/>
                  </a:schemeClr>
                </a:solidFill>
                <a:latin typeface="Arial" charset="0"/>
                <a:cs typeface="Times New Roman" pitchFamily="-80" charset="0"/>
              </a:rPr>
              <a:t>Quito, 25 de </a:t>
            </a:r>
            <a:r>
              <a:rPr lang="en-US" sz="1800" dirty="0" err="1">
                <a:solidFill>
                  <a:schemeClr val="accent6">
                    <a:lumMod val="75000"/>
                  </a:schemeClr>
                </a:solidFill>
                <a:latin typeface="Arial" charset="0"/>
                <a:cs typeface="Times New Roman" pitchFamily="-80" charset="0"/>
              </a:rPr>
              <a:t>Enero</a:t>
            </a:r>
            <a:r>
              <a:rPr lang="en-US" sz="1800" dirty="0">
                <a:solidFill>
                  <a:schemeClr val="accent6">
                    <a:lumMod val="75000"/>
                  </a:schemeClr>
                </a:solidFill>
                <a:latin typeface="Arial" charset="0"/>
                <a:cs typeface="Times New Roman" pitchFamily="-80" charset="0"/>
              </a:rPr>
              <a:t> del 2011</a:t>
            </a:r>
          </a:p>
          <a:p>
            <a:pPr>
              <a:spcBef>
                <a:spcPts val="500"/>
              </a:spcBef>
              <a:buClr>
                <a:srgbClr val="000000"/>
              </a:buClr>
              <a:buSzPct val="100000"/>
              <a:buFont typeface="Times New Roman" pitchFamily="-80"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800" dirty="0">
              <a:solidFill>
                <a:schemeClr val="accent6">
                  <a:lumMod val="75000"/>
                </a:schemeClr>
              </a:solidFill>
              <a:latin typeface="Arial" charset="0"/>
              <a:cs typeface="Times New Roman" pitchFamily="-80" charset="0"/>
            </a:endParaRPr>
          </a:p>
        </p:txBody>
      </p:sp>
      <p:pic>
        <p:nvPicPr>
          <p:cNvPr id="5124" name="0 Imagen" descr="logo faro NUEVO.jpg"/>
          <p:cNvPicPr>
            <a:picLocks noChangeAspect="1" noChangeArrowheads="1"/>
          </p:cNvPicPr>
          <p:nvPr/>
        </p:nvPicPr>
        <p:blipFill>
          <a:blip r:embed="rId3" cstate="print"/>
          <a:srcRect/>
          <a:stretch>
            <a:fillRect/>
          </a:stretch>
        </p:blipFill>
        <p:spPr bwMode="auto">
          <a:xfrm>
            <a:off x="5076825" y="5300663"/>
            <a:ext cx="2951163" cy="13287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55650" y="0"/>
            <a:ext cx="8388350" cy="1333500"/>
          </a:xfrm>
        </p:spPr>
        <p:txBody>
          <a:bodyPr/>
          <a:lstStyle/>
          <a:p>
            <a:pPr algn="ctr">
              <a:buFont typeface="Times New Roman" pitchFamily="16" charset="0"/>
              <a:buNone/>
              <a:defRPr/>
            </a:pPr>
            <a:r>
              <a:rPr lang="es-ES_tradnl" sz="2600" dirty="0" smtClean="0"/>
              <a:t/>
            </a:r>
            <a:br>
              <a:rPr lang="es-ES_tradnl" sz="2600" dirty="0" smtClean="0"/>
            </a:br>
            <a:r>
              <a:rPr lang="es-ES_tradnl" sz="3200" dirty="0" smtClean="0">
                <a:solidFill>
                  <a:schemeClr val="accent6">
                    <a:lumMod val="75000"/>
                  </a:schemeClr>
                </a:solidFill>
              </a:rPr>
              <a:t>Generación de análisis sobre la normativa para OSC</a:t>
            </a:r>
            <a:endParaRPr lang="en-US" sz="3200" dirty="0" smtClean="0">
              <a:solidFill>
                <a:schemeClr val="accent6">
                  <a:lumMod val="75000"/>
                </a:schemeClr>
              </a:solidFill>
            </a:endParaRPr>
          </a:p>
        </p:txBody>
      </p:sp>
      <p:sp>
        <p:nvSpPr>
          <p:cNvPr id="1028" name="Rectangle 3"/>
          <p:cNvSpPr>
            <a:spLocks noGrp="1" noChangeArrowheads="1"/>
          </p:cNvSpPr>
          <p:nvPr>
            <p:ph type="body" idx="1"/>
          </p:nvPr>
        </p:nvSpPr>
        <p:spPr>
          <a:xfrm>
            <a:off x="755650" y="1752600"/>
            <a:ext cx="5040313" cy="5105400"/>
          </a:xfrm>
        </p:spPr>
        <p:txBody>
          <a:bodyPr/>
          <a:lstStyle/>
          <a:p>
            <a:pPr>
              <a:buFontTx/>
              <a:buChar char="-"/>
            </a:pPr>
            <a:r>
              <a:rPr lang="es-ES_tradnl" sz="2200" smtClean="0">
                <a:cs typeface="Arial" pitchFamily="34" charset="0"/>
              </a:rPr>
              <a:t>Basado en el análisis de juristas de diversas organizaciones, el 3 Agosto de 2009 suscribimos un documento donde se expresaban las preocupaciones sobre el Decreto No. 982 y nuestra propuesta de diálogo para construir una normativa distinta.</a:t>
            </a:r>
          </a:p>
          <a:p>
            <a:pPr>
              <a:buFontTx/>
              <a:buChar char="-"/>
            </a:pPr>
            <a:r>
              <a:rPr lang="es-ES_tradnl" sz="2200" smtClean="0">
                <a:cs typeface="Arial" pitchFamily="34" charset="0"/>
              </a:rPr>
              <a:t>El 9 de Diciembre de 2010, varias OSC del país enviaron  a la Secretaría de Pueblos sus observaciones al Proyecto de Reglamento.</a:t>
            </a:r>
          </a:p>
        </p:txBody>
      </p:sp>
      <p:graphicFrame>
        <p:nvGraphicFramePr>
          <p:cNvPr id="1026" name="Object 2"/>
          <p:cNvGraphicFramePr>
            <a:graphicFrameLocks noChangeAspect="1"/>
          </p:cNvGraphicFramePr>
          <p:nvPr/>
        </p:nvGraphicFramePr>
        <p:xfrm>
          <a:off x="6011863" y="1773238"/>
          <a:ext cx="3313112" cy="4679950"/>
        </p:xfrm>
        <a:graphic>
          <a:graphicData uri="http://schemas.openxmlformats.org/presentationml/2006/ole">
            <p:oleObj spid="_x0000_s1026" name="Acrobat Document" r:id="rId4" imgW="5667122" imgH="8019915" progId="AcroExch.Document.7">
              <p:link updateAutomatic="1"/>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549275"/>
            <a:ext cx="8572500" cy="1333500"/>
          </a:xfrm>
        </p:spPr>
        <p:txBody>
          <a:bodyPr/>
          <a:lstStyle/>
          <a:p>
            <a:pPr algn="ctr">
              <a:buFont typeface="Times New Roman" pitchFamily="16" charset="0"/>
              <a:buNone/>
              <a:defRPr/>
            </a:pPr>
            <a:r>
              <a:rPr lang="es-CR" dirty="0" smtClean="0">
                <a:solidFill>
                  <a:schemeClr val="accent6">
                    <a:lumMod val="75000"/>
                  </a:schemeClr>
                </a:solidFill>
              </a:rPr>
              <a:t>Diálogos Estado – Sociedad Civil</a:t>
            </a:r>
            <a:br>
              <a:rPr lang="es-CR" dirty="0" smtClean="0">
                <a:solidFill>
                  <a:schemeClr val="accent6">
                    <a:lumMod val="75000"/>
                  </a:schemeClr>
                </a:solidFill>
              </a:rPr>
            </a:br>
            <a:endParaRPr lang="en-US" dirty="0" smtClean="0"/>
          </a:p>
        </p:txBody>
      </p:sp>
      <p:sp>
        <p:nvSpPr>
          <p:cNvPr id="14339" name="Rectangle 3"/>
          <p:cNvSpPr>
            <a:spLocks noGrp="1" noChangeArrowheads="1"/>
          </p:cNvSpPr>
          <p:nvPr>
            <p:ph type="body" idx="1"/>
          </p:nvPr>
        </p:nvSpPr>
        <p:spPr>
          <a:xfrm>
            <a:off x="785813" y="1268413"/>
            <a:ext cx="8358187" cy="5319712"/>
          </a:xfrm>
        </p:spPr>
        <p:txBody>
          <a:bodyPr/>
          <a:lstStyle/>
          <a:p>
            <a:pPr>
              <a:buFontTx/>
              <a:buChar char="-"/>
            </a:pPr>
            <a:endParaRPr lang="es-ES_tradnl" sz="2200" smtClean="0">
              <a:cs typeface="Arial" pitchFamily="34" charset="0"/>
            </a:endParaRPr>
          </a:p>
          <a:p>
            <a:pPr>
              <a:buFontTx/>
              <a:buChar char="-"/>
            </a:pPr>
            <a:r>
              <a:rPr lang="es-ES_tradnl" sz="2400" smtClean="0">
                <a:cs typeface="Arial" pitchFamily="34" charset="0"/>
              </a:rPr>
              <a:t>En Abril del 2009 se realizó una reunión con las autoridades  del MIES en la cual se acordó realizar una r</a:t>
            </a:r>
            <a:r>
              <a:rPr lang="es-EC" sz="2400" smtClean="0">
                <a:cs typeface="Arial" pitchFamily="34" charset="0"/>
              </a:rPr>
              <a:t>eunión con otras Ministras (os) del Sector Social donde las OSC puedan presentar sus preocupaciones sobre el Decreto Ejecutivo 982 así como propuestas de reformas. </a:t>
            </a:r>
          </a:p>
          <a:p>
            <a:pPr>
              <a:buFontTx/>
              <a:buChar char="-"/>
            </a:pPr>
            <a:r>
              <a:rPr lang="en-US" sz="2400" smtClean="0">
                <a:cs typeface="Arial" pitchFamily="34" charset="0"/>
              </a:rPr>
              <a:t>En Marzo del 2010 se realizó una reunión con autoridades de la Secretaría de Pueblos (SdP) para presentarles la propuesta del Colectivo de OSC de </a:t>
            </a:r>
            <a:r>
              <a:rPr lang="es-EC" sz="2400" smtClean="0">
                <a:cs typeface="Arial" pitchFamily="34" charset="0"/>
              </a:rPr>
              <a:t>avanzar en la generación de una normativa distinta.</a:t>
            </a:r>
          </a:p>
          <a:p>
            <a:pPr>
              <a:buFontTx/>
              <a:buChar char="-"/>
            </a:pPr>
            <a:r>
              <a:rPr lang="es-EC" sz="2400" smtClean="0">
                <a:cs typeface="Arial" pitchFamily="34" charset="0"/>
              </a:rPr>
              <a:t>En Enero del 2011 se rea</a:t>
            </a:r>
            <a:r>
              <a:rPr lang="en-US" sz="2400" smtClean="0">
                <a:cs typeface="Arial" pitchFamily="34" charset="0"/>
              </a:rPr>
              <a:t>lizaron reuniones con SdP y Presidencia de la República para presentar las propuestas de las OSC sobre el Proyecto de Reglamento. </a:t>
            </a:r>
            <a:endParaRPr lang="es-EC" sz="2400" smtClean="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Marcador de contenido"/>
          <p:cNvSpPr>
            <a:spLocks noGrp="1"/>
          </p:cNvSpPr>
          <p:nvPr>
            <p:ph idx="1"/>
          </p:nvPr>
        </p:nvSpPr>
        <p:spPr>
          <a:xfrm>
            <a:off x="611188" y="1700213"/>
            <a:ext cx="4752975" cy="4856162"/>
          </a:xfrm>
        </p:spPr>
        <p:txBody>
          <a:bodyPr/>
          <a:lstStyle/>
          <a:p>
            <a:pPr>
              <a:defRPr/>
            </a:pPr>
            <a:r>
              <a:rPr lang="es-ES" sz="2200" dirty="0" smtClean="0"/>
              <a:t> Definición de un formulario que </a:t>
            </a:r>
          </a:p>
          <a:p>
            <a:pPr>
              <a:defRPr/>
            </a:pPr>
            <a:r>
              <a:rPr lang="es-ES" sz="2200" dirty="0" smtClean="0"/>
              <a:t> permita:</a:t>
            </a:r>
          </a:p>
          <a:p>
            <a:pPr>
              <a:buFont typeface="Arial" charset="0"/>
              <a:buChar char="•"/>
              <a:defRPr/>
            </a:pPr>
            <a:r>
              <a:rPr lang="es-ES" sz="2200" dirty="0" smtClean="0"/>
              <a:t>Establecer un proceso colectivo de recolección de información que permita visibilizar al sector.</a:t>
            </a:r>
          </a:p>
          <a:p>
            <a:pPr>
              <a:buFont typeface="Arial" charset="0"/>
              <a:buChar char="•"/>
              <a:defRPr/>
            </a:pPr>
            <a:r>
              <a:rPr lang="es-ES" sz="2200" dirty="0" smtClean="0"/>
              <a:t>Incentivar un proceso de rendición individual y social de cuentas.</a:t>
            </a:r>
          </a:p>
          <a:p>
            <a:pPr>
              <a:buFont typeface="Arial" charset="0"/>
              <a:buChar char="•"/>
              <a:defRPr/>
            </a:pPr>
            <a:r>
              <a:rPr lang="es-ES" sz="2200" dirty="0" smtClean="0"/>
              <a:t>Promover un planes de mejoramiento de las OSC.</a:t>
            </a:r>
          </a:p>
          <a:p>
            <a:pPr>
              <a:buFont typeface="Arial" charset="0"/>
              <a:buChar char="•"/>
              <a:defRPr/>
            </a:pPr>
            <a:r>
              <a:rPr lang="es-ES" sz="2200" dirty="0" smtClean="0"/>
              <a:t>Fortalecer la conformación de un colectivo de OSC comprometidas con la transparencia y la rendición de cuentas. </a:t>
            </a:r>
          </a:p>
          <a:p>
            <a:pPr>
              <a:buFont typeface="Arial" charset="0"/>
              <a:buChar char="•"/>
              <a:defRPr/>
            </a:pPr>
            <a:endParaRPr lang="es-ES_tradnl" sz="2100" dirty="0" smtClean="0"/>
          </a:p>
          <a:p>
            <a:pPr>
              <a:buFont typeface="Arial" charset="0"/>
              <a:buNone/>
              <a:defRPr/>
            </a:pPr>
            <a:r>
              <a:rPr lang="es-ES" sz="2200" dirty="0" smtClean="0"/>
              <a:t> </a:t>
            </a:r>
            <a:endParaRPr lang="en-US" sz="2200" dirty="0" smtClean="0"/>
          </a:p>
          <a:p>
            <a:pPr marL="0" indent="-514350">
              <a:spcBef>
                <a:spcPts val="0"/>
              </a:spcBef>
              <a:buFontTx/>
              <a:buChar char="-"/>
              <a:defRPr/>
            </a:pPr>
            <a:endParaRPr lang="en-US" dirty="0" smtClean="0"/>
          </a:p>
          <a:p>
            <a:pPr>
              <a:buFont typeface="Arial" charset="0"/>
              <a:buChar char="•"/>
              <a:defRPr/>
            </a:pPr>
            <a:endParaRPr lang="en-US" dirty="0"/>
          </a:p>
        </p:txBody>
      </p:sp>
      <p:sp>
        <p:nvSpPr>
          <p:cNvPr id="15363" name="AutoShape 4" descr="http://mail.google.com/a/grupofaro.org/?ui=2&amp;ik=cf17619eda&amp;view=att&amp;th=1217e39624810926&amp;attid=0.1&amp;disp=inline&amp;realattid=0.1&amp;zw"/>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p>
        </p:txBody>
      </p:sp>
      <p:sp>
        <p:nvSpPr>
          <p:cNvPr id="12" name="11 CuadroTexto"/>
          <p:cNvSpPr txBox="1"/>
          <p:nvPr/>
        </p:nvSpPr>
        <p:spPr>
          <a:xfrm>
            <a:off x="827088" y="765175"/>
            <a:ext cx="8640762" cy="646113"/>
          </a:xfrm>
          <a:prstGeom prst="rect">
            <a:avLst/>
          </a:prstGeom>
          <a:noFill/>
        </p:spPr>
        <p:txBody>
          <a:bodyPr>
            <a:spAutoFit/>
          </a:bodyPr>
          <a:lstStyle/>
          <a:p>
            <a:pPr>
              <a:defRPr/>
            </a:pPr>
            <a:r>
              <a:rPr lang="en-US" sz="3600" b="1" dirty="0" err="1">
                <a:solidFill>
                  <a:schemeClr val="accent6">
                    <a:lumMod val="75000"/>
                  </a:schemeClr>
                </a:solidFill>
                <a:latin typeface="+mj-lt"/>
              </a:rPr>
              <a:t>Transparencia</a:t>
            </a:r>
            <a:r>
              <a:rPr lang="en-US" sz="3600" b="1" dirty="0">
                <a:solidFill>
                  <a:schemeClr val="accent6">
                    <a:lumMod val="75000"/>
                  </a:schemeClr>
                </a:solidFill>
                <a:latin typeface="+mj-lt"/>
              </a:rPr>
              <a:t> y </a:t>
            </a:r>
            <a:r>
              <a:rPr lang="en-US" sz="3600" b="1" dirty="0" err="1">
                <a:solidFill>
                  <a:schemeClr val="accent6">
                    <a:lumMod val="75000"/>
                  </a:schemeClr>
                </a:solidFill>
                <a:latin typeface="+mj-lt"/>
              </a:rPr>
              <a:t>rendición</a:t>
            </a:r>
            <a:r>
              <a:rPr lang="en-US" sz="3600" b="1" dirty="0">
                <a:solidFill>
                  <a:schemeClr val="accent6">
                    <a:lumMod val="75000"/>
                  </a:schemeClr>
                </a:solidFill>
                <a:latin typeface="+mj-lt"/>
              </a:rPr>
              <a:t> de </a:t>
            </a:r>
            <a:r>
              <a:rPr lang="en-US" sz="3600" b="1" dirty="0" err="1">
                <a:solidFill>
                  <a:schemeClr val="accent6">
                    <a:lumMod val="75000"/>
                  </a:schemeClr>
                </a:solidFill>
                <a:latin typeface="+mj-lt"/>
              </a:rPr>
              <a:t>cuentas</a:t>
            </a:r>
            <a:endParaRPr lang="es-EC" sz="3600" b="1" dirty="0">
              <a:solidFill>
                <a:schemeClr val="accent6">
                  <a:lumMod val="75000"/>
                </a:schemeClr>
              </a:solidFill>
              <a:latin typeface="+mj-lt"/>
            </a:endParaRPr>
          </a:p>
        </p:txBody>
      </p:sp>
      <p:pic>
        <p:nvPicPr>
          <p:cNvPr id="15365" name="Picture 4"/>
          <p:cNvPicPr>
            <a:picLocks noChangeAspect="1" noChangeArrowheads="1"/>
          </p:cNvPicPr>
          <p:nvPr/>
        </p:nvPicPr>
        <p:blipFill>
          <a:blip r:embed="rId3" cstate="print"/>
          <a:srcRect/>
          <a:stretch>
            <a:fillRect/>
          </a:stretch>
        </p:blipFill>
        <p:spPr bwMode="auto">
          <a:xfrm>
            <a:off x="5219700" y="1700213"/>
            <a:ext cx="3924300"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755650" y="981075"/>
            <a:ext cx="8748713" cy="457200"/>
          </a:xfrm>
          <a:prstGeom prst="rect">
            <a:avLst/>
          </a:prstGeom>
          <a:noFill/>
          <a:ln w="9525">
            <a:noFill/>
            <a:miter lim="800000"/>
            <a:headEnd/>
            <a:tailEnd/>
          </a:ln>
        </p:spPr>
        <p:txBody>
          <a:bodyPr>
            <a:spAutoFit/>
          </a:bodyPr>
          <a:lstStyle/>
          <a:p>
            <a:pPr algn="ctr">
              <a:spcBef>
                <a:spcPct val="10000"/>
              </a:spcBef>
              <a:spcAft>
                <a:spcPct val="10000"/>
              </a:spcAft>
              <a:buClr>
                <a:srgbClr val="000000"/>
              </a:buClr>
              <a:buSzPct val="100000"/>
              <a:buFont typeface="Times New Roman" pitchFamily="18" charset="0"/>
              <a:buNone/>
            </a:pPr>
            <a:endParaRPr lang="es-ES_tradnl">
              <a:latin typeface="Arial Rounded MT Bold" pitchFamily="34" charset="0"/>
              <a:cs typeface="Arial" pitchFamily="34" charset="0"/>
            </a:endParaRPr>
          </a:p>
        </p:txBody>
      </p:sp>
      <p:sp>
        <p:nvSpPr>
          <p:cNvPr id="16387" name="Rectangle 6"/>
          <p:cNvSpPr>
            <a:spLocks noChangeArrowheads="1"/>
          </p:cNvSpPr>
          <p:nvPr/>
        </p:nvSpPr>
        <p:spPr bwMode="auto">
          <a:xfrm>
            <a:off x="785813" y="1871663"/>
            <a:ext cx="8358187" cy="4986337"/>
          </a:xfrm>
          <a:prstGeom prst="rect">
            <a:avLst/>
          </a:prstGeom>
          <a:noFill/>
          <a:ln w="9525">
            <a:noFill/>
            <a:miter lim="800000"/>
            <a:headEnd/>
            <a:tailEnd/>
          </a:ln>
        </p:spPr>
        <p:txBody>
          <a:bodyPr/>
          <a:lstStyle/>
          <a:p>
            <a:pPr marL="363538" indent="-342900">
              <a:lnSpc>
                <a:spcPts val="2700"/>
              </a:lnSpc>
              <a:spcBef>
                <a:spcPct val="30000"/>
              </a:spcBef>
              <a:spcAft>
                <a:spcPct val="30000"/>
              </a:spcAft>
              <a:buClr>
                <a:schemeClr val="tx1"/>
              </a:buClr>
              <a:buSzPct val="100000"/>
              <a:buFont typeface="Times New Roman" pitchFamily="18" charset="0"/>
              <a:buNone/>
            </a:pPr>
            <a:endParaRPr lang="es-ES_tradnl" sz="3200">
              <a:solidFill>
                <a:schemeClr val="tx1"/>
              </a:solidFill>
              <a:latin typeface="Arial" pitchFamily="34" charset="0"/>
            </a:endParaRPr>
          </a:p>
        </p:txBody>
      </p:sp>
      <p:sp>
        <p:nvSpPr>
          <p:cNvPr id="25604" name="Rectangle 6"/>
          <p:cNvSpPr>
            <a:spLocks noGrp="1" noChangeArrowheads="1"/>
          </p:cNvSpPr>
          <p:nvPr>
            <p:ph type="body" idx="1"/>
          </p:nvPr>
        </p:nvSpPr>
        <p:spPr>
          <a:xfrm>
            <a:off x="755650" y="1601788"/>
            <a:ext cx="4752975" cy="5745162"/>
          </a:xfrm>
        </p:spPr>
        <p:txBody>
          <a:bodyPr lIns="91440" tIns="45720" rIns="91440" bIns="45720" anchor="ctr">
            <a:spAutoFit/>
          </a:bodyPr>
          <a:lstStyle/>
          <a:p>
            <a:pPr>
              <a:spcBef>
                <a:spcPts val="0"/>
              </a:spcBef>
              <a:defRPr/>
            </a:pPr>
            <a:r>
              <a:rPr lang="en-US" sz="2400" dirty="0" err="1" smtClean="0"/>
              <a:t>Difusión</a:t>
            </a:r>
            <a:r>
              <a:rPr lang="en-US" sz="2400" dirty="0" smtClean="0"/>
              <a:t> de </a:t>
            </a:r>
            <a:r>
              <a:rPr lang="en-US" sz="2400" dirty="0" err="1" smtClean="0"/>
              <a:t>Manifiesto</a:t>
            </a:r>
            <a:r>
              <a:rPr lang="en-US" sz="2400" dirty="0" smtClean="0"/>
              <a:t> con </a:t>
            </a:r>
          </a:p>
          <a:p>
            <a:pPr>
              <a:spcBef>
                <a:spcPts val="0"/>
              </a:spcBef>
              <a:defRPr/>
            </a:pPr>
            <a:r>
              <a:rPr lang="en-US" sz="2400" dirty="0" err="1" smtClean="0"/>
              <a:t>propuesta</a:t>
            </a:r>
            <a:r>
              <a:rPr lang="en-US" sz="2400" dirty="0" smtClean="0"/>
              <a:t> de </a:t>
            </a:r>
            <a:r>
              <a:rPr lang="en-US" sz="2400" dirty="0" err="1" smtClean="0"/>
              <a:t>Principios</a:t>
            </a:r>
            <a:r>
              <a:rPr lang="en-US" sz="2400" dirty="0" smtClean="0"/>
              <a:t> de la</a:t>
            </a:r>
          </a:p>
          <a:p>
            <a:pPr>
              <a:spcBef>
                <a:spcPts val="0"/>
              </a:spcBef>
              <a:defRPr/>
            </a:pPr>
            <a:r>
              <a:rPr lang="en-US" sz="2400" dirty="0" err="1" smtClean="0"/>
              <a:t>Normativa</a:t>
            </a:r>
            <a:r>
              <a:rPr lang="en-US" sz="2400" dirty="0" smtClean="0"/>
              <a:t> </a:t>
            </a:r>
            <a:r>
              <a:rPr lang="en-US" sz="2400" dirty="0" err="1" smtClean="0"/>
              <a:t>para</a:t>
            </a:r>
            <a:r>
              <a:rPr lang="en-US" sz="2400" dirty="0" smtClean="0"/>
              <a:t> OSC:</a:t>
            </a:r>
            <a:endParaRPr lang="es-EC" sz="2400" dirty="0" smtClean="0"/>
          </a:p>
          <a:p>
            <a:pPr>
              <a:defRPr/>
            </a:pPr>
            <a:r>
              <a:rPr lang="es-EC" sz="2400" dirty="0" smtClean="0"/>
              <a:t>1) Coherencia con la naturaleza privada de las organizaciones de la sociedad civil.</a:t>
            </a:r>
          </a:p>
          <a:p>
            <a:pPr>
              <a:defRPr/>
            </a:pPr>
            <a:r>
              <a:rPr lang="es-EC" sz="2400" dirty="0" smtClean="0"/>
              <a:t>2) Fomento de la rendición de cuentas y la transparencia.</a:t>
            </a:r>
          </a:p>
          <a:p>
            <a:pPr>
              <a:defRPr/>
            </a:pPr>
            <a:r>
              <a:rPr lang="es-EC" sz="2400" dirty="0" smtClean="0"/>
              <a:t>3) Respeto irrestricto a la Constitución del Ecuador.</a:t>
            </a:r>
          </a:p>
          <a:p>
            <a:pPr>
              <a:defRPr/>
            </a:pPr>
            <a:r>
              <a:rPr lang="es-EC" sz="2400" dirty="0" smtClean="0"/>
              <a:t>4) El deber del Estado de proteger a la sociedad civil y fomentar su desarrollo.</a:t>
            </a:r>
            <a:endParaRPr lang="es-ES_tradnl" sz="2400" dirty="0" smtClean="0">
              <a:solidFill>
                <a:schemeClr val="tx1"/>
              </a:solidFill>
            </a:endParaRPr>
          </a:p>
          <a:p>
            <a:pPr marL="0" indent="0" algn="just">
              <a:spcBef>
                <a:spcPct val="0"/>
              </a:spcBef>
              <a:defRPr/>
            </a:pPr>
            <a:endParaRPr lang="es-ES_tradnl" sz="3200" dirty="0" smtClean="0">
              <a:solidFill>
                <a:schemeClr val="tx1"/>
              </a:solidFill>
            </a:endParaRPr>
          </a:p>
        </p:txBody>
      </p:sp>
      <p:sp>
        <p:nvSpPr>
          <p:cNvPr id="21509" name="6 Rectángulo"/>
          <p:cNvSpPr>
            <a:spLocks noChangeArrowheads="1"/>
          </p:cNvSpPr>
          <p:nvPr/>
        </p:nvSpPr>
        <p:spPr bwMode="auto">
          <a:xfrm>
            <a:off x="285750" y="857250"/>
            <a:ext cx="8858250" cy="590550"/>
          </a:xfrm>
          <a:prstGeom prst="rect">
            <a:avLst/>
          </a:prstGeom>
          <a:noFill/>
          <a:ln w="9525">
            <a:noFill/>
            <a:miter lim="800000"/>
            <a:headEnd/>
            <a:tailEnd/>
          </a:ln>
        </p:spPr>
        <p:txBody>
          <a:bodyPr>
            <a:spAutoFit/>
          </a:bodyPr>
          <a:lstStyle/>
          <a:p>
            <a:pPr algn="ctr">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dirty="0">
                <a:solidFill>
                  <a:schemeClr val="accent6">
                    <a:lumMod val="75000"/>
                  </a:schemeClr>
                </a:solidFill>
                <a:latin typeface="Arial" pitchFamily="34" charset="0"/>
              </a:rPr>
              <a:t>Visibilización de </a:t>
            </a:r>
            <a:r>
              <a:rPr lang="en-US" sz="3600" b="1" dirty="0" err="1">
                <a:solidFill>
                  <a:schemeClr val="accent6">
                    <a:lumMod val="75000"/>
                  </a:schemeClr>
                </a:solidFill>
                <a:latin typeface="Arial" pitchFamily="34" charset="0"/>
              </a:rPr>
              <a:t>propuestas</a:t>
            </a:r>
            <a:r>
              <a:rPr lang="en-US" sz="3600" b="1" dirty="0">
                <a:solidFill>
                  <a:schemeClr val="accent6">
                    <a:lumMod val="75000"/>
                  </a:schemeClr>
                </a:solidFill>
                <a:latin typeface="Arial" pitchFamily="34" charset="0"/>
              </a:rPr>
              <a:t> de OSC</a:t>
            </a:r>
            <a:endParaRPr lang="es-CR" sz="3600" b="1" dirty="0">
              <a:solidFill>
                <a:schemeClr val="accent6">
                  <a:lumMod val="75000"/>
                </a:schemeClr>
              </a:solidFill>
              <a:latin typeface="Arial" pitchFamily="34" charset="0"/>
            </a:endParaRPr>
          </a:p>
        </p:txBody>
      </p:sp>
      <p:pic>
        <p:nvPicPr>
          <p:cNvPr id="16390" name="Picture 7" descr="C:\Users\Orazio\Desktop\OSC\Lecturas\Manifiesto_OSC.6Enero.jpg"/>
          <p:cNvPicPr>
            <a:picLocks noChangeAspect="1" noChangeArrowheads="1"/>
          </p:cNvPicPr>
          <p:nvPr/>
        </p:nvPicPr>
        <p:blipFill>
          <a:blip r:embed="rId3" cstate="print"/>
          <a:srcRect/>
          <a:stretch>
            <a:fillRect/>
          </a:stretch>
        </p:blipFill>
        <p:spPr bwMode="auto">
          <a:xfrm>
            <a:off x="5194300" y="1700213"/>
            <a:ext cx="3949700" cy="5157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755650" y="981075"/>
            <a:ext cx="8748713" cy="457200"/>
          </a:xfrm>
          <a:prstGeom prst="rect">
            <a:avLst/>
          </a:prstGeom>
          <a:noFill/>
          <a:ln w="9525">
            <a:noFill/>
            <a:miter lim="800000"/>
            <a:headEnd/>
            <a:tailEnd/>
          </a:ln>
        </p:spPr>
        <p:txBody>
          <a:bodyPr>
            <a:spAutoFit/>
          </a:bodyPr>
          <a:lstStyle/>
          <a:p>
            <a:pPr algn="ctr">
              <a:spcBef>
                <a:spcPct val="10000"/>
              </a:spcBef>
              <a:spcAft>
                <a:spcPct val="10000"/>
              </a:spcAft>
              <a:buClr>
                <a:srgbClr val="000000"/>
              </a:buClr>
              <a:buSzPct val="100000"/>
              <a:buFont typeface="Times New Roman" pitchFamily="18" charset="0"/>
              <a:buNone/>
            </a:pPr>
            <a:endParaRPr lang="es-ES_tradnl">
              <a:latin typeface="Arial Rounded MT Bold" pitchFamily="34" charset="0"/>
              <a:cs typeface="Arial" pitchFamily="34" charset="0"/>
            </a:endParaRPr>
          </a:p>
        </p:txBody>
      </p:sp>
      <p:sp>
        <p:nvSpPr>
          <p:cNvPr id="17411" name="Rectangle 6"/>
          <p:cNvSpPr>
            <a:spLocks noChangeArrowheads="1"/>
          </p:cNvSpPr>
          <p:nvPr/>
        </p:nvSpPr>
        <p:spPr bwMode="auto">
          <a:xfrm>
            <a:off x="785813" y="1871663"/>
            <a:ext cx="8358187" cy="4986337"/>
          </a:xfrm>
          <a:prstGeom prst="rect">
            <a:avLst/>
          </a:prstGeom>
          <a:noFill/>
          <a:ln w="9525">
            <a:noFill/>
            <a:miter lim="800000"/>
            <a:headEnd/>
            <a:tailEnd/>
          </a:ln>
        </p:spPr>
        <p:txBody>
          <a:bodyPr/>
          <a:lstStyle/>
          <a:p>
            <a:pPr marL="363538" indent="-342900">
              <a:lnSpc>
                <a:spcPts val="2700"/>
              </a:lnSpc>
              <a:spcBef>
                <a:spcPct val="30000"/>
              </a:spcBef>
              <a:spcAft>
                <a:spcPct val="30000"/>
              </a:spcAft>
              <a:buClr>
                <a:schemeClr val="tx1"/>
              </a:buClr>
              <a:buSzPct val="100000"/>
              <a:buFont typeface="Times New Roman" pitchFamily="18" charset="0"/>
              <a:buNone/>
            </a:pPr>
            <a:endParaRPr lang="es-ES_tradnl" sz="3200">
              <a:solidFill>
                <a:schemeClr val="tx1"/>
              </a:solidFill>
              <a:latin typeface="Arial" pitchFamily="34" charset="0"/>
            </a:endParaRPr>
          </a:p>
        </p:txBody>
      </p:sp>
      <p:sp>
        <p:nvSpPr>
          <p:cNvPr id="17412" name="Rectangle 6"/>
          <p:cNvSpPr>
            <a:spLocks noGrp="1" noChangeArrowheads="1"/>
          </p:cNvSpPr>
          <p:nvPr>
            <p:ph type="body" idx="1"/>
          </p:nvPr>
        </p:nvSpPr>
        <p:spPr>
          <a:xfrm>
            <a:off x="468313" y="1557338"/>
            <a:ext cx="4967287" cy="5838825"/>
          </a:xfrm>
        </p:spPr>
        <p:txBody>
          <a:bodyPr lIns="91440" tIns="45720" rIns="91440" bIns="45720" anchor="ctr">
            <a:spAutoFit/>
          </a:bodyPr>
          <a:lstStyle/>
          <a:p>
            <a:pPr>
              <a:buFont typeface="Arial" pitchFamily="34" charset="0"/>
              <a:buChar char="•"/>
            </a:pPr>
            <a:r>
              <a:rPr lang="es-EC" sz="2400" smtClean="0"/>
              <a:t>“El Proyecto de Reglamento para Personas Jurídicas de Derecho Privado con Finalidad Social y sin Fines de Lucro en sus considerandos manifiesta la intención de respetar los principios mencionados pero no es totalmente coherente con ellos, </a:t>
            </a:r>
            <a:r>
              <a:rPr lang="es-EC" sz="2400" b="1" smtClean="0"/>
              <a:t>por lo que solicitamos al Gobierno Nacional no proceda con su promulgación sin antes haber realizado un análisis que asegure el apego irrestricto a estos principios</a:t>
            </a:r>
            <a:r>
              <a:rPr lang="es-EC" sz="2400" smtClean="0"/>
              <a:t>”.</a:t>
            </a:r>
          </a:p>
          <a:p>
            <a:pPr>
              <a:buFont typeface="Arial" pitchFamily="34" charset="0"/>
              <a:buChar char="•"/>
            </a:pPr>
            <a:endParaRPr lang="es-ES_tradnl" sz="2200" smtClean="0">
              <a:solidFill>
                <a:schemeClr val="tx1"/>
              </a:solidFill>
            </a:endParaRPr>
          </a:p>
        </p:txBody>
      </p:sp>
      <p:sp>
        <p:nvSpPr>
          <p:cNvPr id="22533" name="6 Rectángulo"/>
          <p:cNvSpPr>
            <a:spLocks noChangeArrowheads="1"/>
          </p:cNvSpPr>
          <p:nvPr/>
        </p:nvSpPr>
        <p:spPr bwMode="auto">
          <a:xfrm>
            <a:off x="285750" y="857250"/>
            <a:ext cx="8858250" cy="590550"/>
          </a:xfrm>
          <a:prstGeom prst="rect">
            <a:avLst/>
          </a:prstGeom>
          <a:noFill/>
          <a:ln w="9525">
            <a:noFill/>
            <a:miter lim="800000"/>
            <a:headEnd/>
            <a:tailEnd/>
          </a:ln>
        </p:spPr>
        <p:txBody>
          <a:bodyPr>
            <a:spAutoFit/>
          </a:bodyPr>
          <a:lstStyle/>
          <a:p>
            <a:pPr algn="ctr">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CR" sz="3600" b="1" dirty="0">
                <a:solidFill>
                  <a:schemeClr val="accent6">
                    <a:lumMod val="75000"/>
                  </a:schemeClr>
                </a:solidFill>
                <a:latin typeface="Arial" pitchFamily="34" charset="0"/>
              </a:rPr>
              <a:t>Visibilización de propuestas de OSC</a:t>
            </a:r>
          </a:p>
        </p:txBody>
      </p:sp>
      <p:pic>
        <p:nvPicPr>
          <p:cNvPr id="17414" name="Picture 7" descr="C:\Users\Orazio\Desktop\OSC\Lecturas\Manifiesto_OSC.6Enero.jpg"/>
          <p:cNvPicPr>
            <a:picLocks noChangeAspect="1" noChangeArrowheads="1"/>
          </p:cNvPicPr>
          <p:nvPr/>
        </p:nvPicPr>
        <p:blipFill>
          <a:blip r:embed="rId3" cstate="print"/>
          <a:srcRect/>
          <a:stretch>
            <a:fillRect/>
          </a:stretch>
        </p:blipFill>
        <p:spPr bwMode="auto">
          <a:xfrm>
            <a:off x="5364163" y="1700213"/>
            <a:ext cx="3779837" cy="5157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Rectángulo"/>
          <p:cNvSpPr>
            <a:spLocks noChangeArrowheads="1"/>
          </p:cNvSpPr>
          <p:nvPr/>
        </p:nvSpPr>
        <p:spPr bwMode="auto">
          <a:xfrm>
            <a:off x="1187450" y="1557338"/>
            <a:ext cx="6643688" cy="646112"/>
          </a:xfrm>
          <a:prstGeom prst="rect">
            <a:avLst/>
          </a:prstGeom>
          <a:noFill/>
          <a:ln w="9525">
            <a:noFill/>
            <a:miter lim="800000"/>
            <a:headEnd/>
            <a:tailEnd/>
          </a:ln>
        </p:spPr>
        <p:txBody>
          <a:bodyPr>
            <a:spAutoFit/>
          </a:bodyPr>
          <a:lstStyle/>
          <a:p>
            <a:pPr algn="ctr">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b="1" dirty="0">
                <a:solidFill>
                  <a:schemeClr val="accent6">
                    <a:lumMod val="75000"/>
                  </a:schemeClr>
                </a:solidFill>
                <a:latin typeface="Arial" pitchFamily="34" charset="0"/>
              </a:rPr>
              <a:t>3. </a:t>
            </a:r>
            <a:r>
              <a:rPr lang="en-US" sz="4000" b="1" dirty="0" err="1">
                <a:solidFill>
                  <a:schemeClr val="accent6">
                    <a:lumMod val="75000"/>
                  </a:schemeClr>
                </a:solidFill>
                <a:latin typeface="Arial" pitchFamily="34" charset="0"/>
              </a:rPr>
              <a:t>Siguientes</a:t>
            </a:r>
            <a:r>
              <a:rPr lang="en-US" sz="4000" b="1" dirty="0">
                <a:solidFill>
                  <a:schemeClr val="accent6">
                    <a:lumMod val="75000"/>
                  </a:schemeClr>
                </a:solidFill>
                <a:latin typeface="Arial" pitchFamily="34" charset="0"/>
              </a:rPr>
              <a:t> </a:t>
            </a:r>
            <a:r>
              <a:rPr lang="en-US" sz="4000" b="1" dirty="0" err="1">
                <a:solidFill>
                  <a:schemeClr val="accent6">
                    <a:lumMod val="75000"/>
                  </a:schemeClr>
                </a:solidFill>
                <a:latin typeface="Arial" pitchFamily="34" charset="0"/>
              </a:rPr>
              <a:t>pasos</a:t>
            </a:r>
            <a:endParaRPr lang="es-CR" sz="4000" b="1" dirty="0">
              <a:solidFill>
                <a:schemeClr val="accent6">
                  <a:lumMod val="75000"/>
                </a:schemeClr>
              </a:solidFill>
              <a:latin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755650" y="981075"/>
            <a:ext cx="8748713" cy="457200"/>
          </a:xfrm>
          <a:prstGeom prst="rect">
            <a:avLst/>
          </a:prstGeom>
          <a:noFill/>
          <a:ln w="9525">
            <a:noFill/>
            <a:miter lim="800000"/>
            <a:headEnd/>
            <a:tailEnd/>
          </a:ln>
        </p:spPr>
        <p:txBody>
          <a:bodyPr>
            <a:spAutoFit/>
          </a:bodyPr>
          <a:lstStyle/>
          <a:p>
            <a:pPr algn="ctr">
              <a:spcBef>
                <a:spcPct val="10000"/>
              </a:spcBef>
              <a:spcAft>
                <a:spcPct val="10000"/>
              </a:spcAft>
              <a:buClr>
                <a:srgbClr val="000000"/>
              </a:buClr>
              <a:buSzPct val="100000"/>
              <a:buFont typeface="Times New Roman" pitchFamily="18" charset="0"/>
              <a:buNone/>
            </a:pPr>
            <a:endParaRPr lang="es-ES_tradnl">
              <a:latin typeface="Arial Rounded MT Bold" pitchFamily="34" charset="0"/>
              <a:cs typeface="Arial" pitchFamily="34" charset="0"/>
            </a:endParaRPr>
          </a:p>
        </p:txBody>
      </p:sp>
      <p:sp>
        <p:nvSpPr>
          <p:cNvPr id="19459" name="Rectangle 6"/>
          <p:cNvSpPr>
            <a:spLocks noChangeArrowheads="1"/>
          </p:cNvSpPr>
          <p:nvPr/>
        </p:nvSpPr>
        <p:spPr bwMode="auto">
          <a:xfrm>
            <a:off x="785813" y="1871663"/>
            <a:ext cx="8358187" cy="4986337"/>
          </a:xfrm>
          <a:prstGeom prst="rect">
            <a:avLst/>
          </a:prstGeom>
          <a:noFill/>
          <a:ln w="9525">
            <a:noFill/>
            <a:miter lim="800000"/>
            <a:headEnd/>
            <a:tailEnd/>
          </a:ln>
        </p:spPr>
        <p:txBody>
          <a:bodyPr/>
          <a:lstStyle/>
          <a:p>
            <a:pPr marL="363538" indent="-342900">
              <a:lnSpc>
                <a:spcPts val="2700"/>
              </a:lnSpc>
              <a:spcBef>
                <a:spcPct val="30000"/>
              </a:spcBef>
              <a:spcAft>
                <a:spcPct val="30000"/>
              </a:spcAft>
              <a:buClr>
                <a:schemeClr val="tx1"/>
              </a:buClr>
              <a:buSzPct val="100000"/>
              <a:buFont typeface="Times New Roman" pitchFamily="18" charset="0"/>
              <a:buNone/>
            </a:pPr>
            <a:endParaRPr lang="es-ES_tradnl" sz="3200">
              <a:solidFill>
                <a:schemeClr val="tx1"/>
              </a:solidFill>
              <a:latin typeface="Arial" pitchFamily="34" charset="0"/>
            </a:endParaRPr>
          </a:p>
        </p:txBody>
      </p:sp>
      <p:sp>
        <p:nvSpPr>
          <p:cNvPr id="19460" name="Rectangle 6"/>
          <p:cNvSpPr>
            <a:spLocks noGrp="1" noChangeArrowheads="1"/>
          </p:cNvSpPr>
          <p:nvPr>
            <p:ph type="body" idx="1"/>
          </p:nvPr>
        </p:nvSpPr>
        <p:spPr>
          <a:xfrm>
            <a:off x="857250" y="2017713"/>
            <a:ext cx="8035925" cy="4402137"/>
          </a:xfrm>
        </p:spPr>
        <p:txBody>
          <a:bodyPr lIns="91440" tIns="45720" rIns="91440" bIns="45720" anchor="ctr">
            <a:spAutoFit/>
          </a:bodyPr>
          <a:lstStyle/>
          <a:p>
            <a:pPr marL="0" indent="0" algn="just">
              <a:spcBef>
                <a:spcPct val="0"/>
              </a:spcBef>
              <a:buFontTx/>
              <a:buChar char="-"/>
            </a:pPr>
            <a:r>
              <a:rPr lang="es-ES_tradnl" smtClean="0">
                <a:solidFill>
                  <a:schemeClr val="tx1"/>
                </a:solidFill>
              </a:rPr>
              <a:t> </a:t>
            </a:r>
            <a:r>
              <a:rPr lang="es-EC" smtClean="0">
                <a:solidFill>
                  <a:schemeClr val="tx1"/>
                </a:solidFill>
              </a:rPr>
              <a:t>Dada la naturaleza plural y democrática de nuestro Colectivo, se acordó establecer una estrategia de vocerías múltiples y mensajes unificados.</a:t>
            </a:r>
            <a:r>
              <a:rPr lang="es-ES_tradnl" smtClean="0">
                <a:solidFill>
                  <a:schemeClr val="tx1"/>
                </a:solidFill>
              </a:rPr>
              <a:t> </a:t>
            </a:r>
          </a:p>
          <a:p>
            <a:pPr marL="0" indent="0" algn="just">
              <a:spcBef>
                <a:spcPct val="0"/>
              </a:spcBef>
              <a:buFontTx/>
              <a:buChar char="-"/>
            </a:pPr>
            <a:endParaRPr lang="es-ES_tradnl" smtClean="0">
              <a:solidFill>
                <a:schemeClr val="tx1"/>
              </a:solidFill>
            </a:endParaRPr>
          </a:p>
          <a:p>
            <a:pPr marL="0" indent="0" algn="just">
              <a:spcBef>
                <a:spcPct val="0"/>
              </a:spcBef>
              <a:buFontTx/>
              <a:buChar char="-"/>
            </a:pPr>
            <a:r>
              <a:rPr lang="es-ES_tradnl" smtClean="0">
                <a:solidFill>
                  <a:schemeClr val="tx1"/>
                </a:solidFill>
              </a:rPr>
              <a:t> Se conformó una </a:t>
            </a:r>
            <a:r>
              <a:rPr lang="es-EC" smtClean="0">
                <a:solidFill>
                  <a:schemeClr val="tx1"/>
                </a:solidFill>
              </a:rPr>
              <a:t>comisión que preparó una guía de mensajes además de  un boletín de prensa a ser difundido a los medios de comunicación por parte de las OSC.  </a:t>
            </a:r>
            <a:endParaRPr lang="es-ES_tradnl" smtClean="0">
              <a:solidFill>
                <a:schemeClr val="tx1"/>
              </a:solidFill>
            </a:endParaRPr>
          </a:p>
          <a:p>
            <a:pPr marL="0" indent="0" algn="just">
              <a:spcBef>
                <a:spcPct val="0"/>
              </a:spcBef>
              <a:buFontTx/>
              <a:buChar char="-"/>
            </a:pPr>
            <a:endParaRPr lang="es-ES_tradnl" smtClean="0">
              <a:solidFill>
                <a:schemeClr val="tx1"/>
              </a:solidFill>
            </a:endParaRPr>
          </a:p>
        </p:txBody>
      </p:sp>
      <p:sp>
        <p:nvSpPr>
          <p:cNvPr id="15365" name="6 Rectángulo"/>
          <p:cNvSpPr>
            <a:spLocks noChangeArrowheads="1"/>
          </p:cNvSpPr>
          <p:nvPr/>
        </p:nvSpPr>
        <p:spPr bwMode="auto">
          <a:xfrm>
            <a:off x="468313" y="765175"/>
            <a:ext cx="8429625" cy="590550"/>
          </a:xfrm>
          <a:prstGeom prst="rect">
            <a:avLst/>
          </a:prstGeom>
          <a:noFill/>
          <a:ln w="9525">
            <a:noFill/>
            <a:miter lim="800000"/>
            <a:headEnd/>
            <a:tailEnd/>
          </a:ln>
        </p:spPr>
        <p:txBody>
          <a:bodyPr>
            <a:spAutoFit/>
          </a:bodyPr>
          <a:lstStyle/>
          <a:p>
            <a:pPr algn="ctr">
              <a:lnSpc>
                <a:spcPct val="90000"/>
              </a:lnSpc>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CR" sz="3600" b="1" dirty="0">
                <a:solidFill>
                  <a:schemeClr val="accent6">
                    <a:lumMod val="75000"/>
                  </a:schemeClr>
                </a:solidFill>
                <a:latin typeface="+mj-lt"/>
                <a:cs typeface="Times New Roman" pitchFamily="16" charset="0"/>
              </a:rPr>
              <a:t>Definición de mensajes unificados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71500" y="620713"/>
            <a:ext cx="8572500" cy="1333500"/>
          </a:xfrm>
        </p:spPr>
        <p:txBody>
          <a:bodyPr/>
          <a:lstStyle/>
          <a:p>
            <a:pPr algn="ctr">
              <a:buFont typeface="Times New Roman" pitchFamily="16" charset="0"/>
              <a:buNone/>
              <a:defRPr/>
            </a:pPr>
            <a:r>
              <a:rPr lang="es-ES_tradnl" sz="2600" dirty="0" smtClean="0"/>
              <a:t/>
            </a:r>
            <a:br>
              <a:rPr lang="es-ES_tradnl" sz="2600" dirty="0" smtClean="0"/>
            </a:br>
            <a:r>
              <a:rPr lang="en-US" dirty="0" err="1" smtClean="0">
                <a:solidFill>
                  <a:schemeClr val="accent6">
                    <a:lumMod val="75000"/>
                  </a:schemeClr>
                </a:solidFill>
              </a:rPr>
              <a:t>Implementación</a:t>
            </a:r>
            <a:r>
              <a:rPr lang="en-US" dirty="0" smtClean="0">
                <a:solidFill>
                  <a:schemeClr val="accent6">
                    <a:lumMod val="75000"/>
                  </a:schemeClr>
                </a:solidFill>
              </a:rPr>
              <a:t> de </a:t>
            </a:r>
            <a:r>
              <a:rPr lang="en-US" dirty="0" err="1" smtClean="0">
                <a:solidFill>
                  <a:schemeClr val="accent6">
                    <a:lumMod val="75000"/>
                  </a:schemeClr>
                </a:solidFill>
              </a:rPr>
              <a:t>estrategias</a:t>
            </a:r>
            <a:r>
              <a:rPr lang="en-US" dirty="0" smtClean="0">
                <a:solidFill>
                  <a:schemeClr val="accent6">
                    <a:lumMod val="75000"/>
                  </a:schemeClr>
                </a:solidFill>
              </a:rPr>
              <a:t> de </a:t>
            </a:r>
            <a:r>
              <a:rPr lang="en-US" dirty="0" err="1" smtClean="0">
                <a:solidFill>
                  <a:schemeClr val="accent6">
                    <a:lumMod val="75000"/>
                  </a:schemeClr>
                </a:solidFill>
              </a:rPr>
              <a:t>incidencia</a:t>
            </a:r>
            <a:r>
              <a:rPr lang="en-US" dirty="0" smtClean="0">
                <a:solidFill>
                  <a:schemeClr val="accent6">
                    <a:lumMod val="75000"/>
                  </a:schemeClr>
                </a:solidFill>
              </a:rPr>
              <a:t> </a:t>
            </a:r>
            <a:r>
              <a:rPr lang="en-US" dirty="0" err="1" smtClean="0">
                <a:solidFill>
                  <a:schemeClr val="accent6">
                    <a:lumMod val="75000"/>
                  </a:schemeClr>
                </a:solidFill>
              </a:rPr>
              <a:t>pública</a:t>
            </a:r>
            <a:r>
              <a:rPr lang="es-CR" dirty="0" smtClean="0">
                <a:solidFill>
                  <a:schemeClr val="accent6">
                    <a:lumMod val="75000"/>
                  </a:schemeClr>
                </a:solidFill>
              </a:rPr>
              <a:t/>
            </a:r>
            <a:br>
              <a:rPr lang="es-CR" dirty="0" smtClean="0">
                <a:solidFill>
                  <a:schemeClr val="accent6">
                    <a:lumMod val="75000"/>
                  </a:schemeClr>
                </a:solidFill>
              </a:rPr>
            </a:br>
            <a:endParaRPr lang="en-US" dirty="0" smtClean="0"/>
          </a:p>
        </p:txBody>
      </p:sp>
      <p:sp>
        <p:nvSpPr>
          <p:cNvPr id="20483" name="Rectangle 3"/>
          <p:cNvSpPr>
            <a:spLocks noGrp="1" noChangeArrowheads="1"/>
          </p:cNvSpPr>
          <p:nvPr>
            <p:ph type="body" idx="1"/>
          </p:nvPr>
        </p:nvSpPr>
        <p:spPr>
          <a:xfrm>
            <a:off x="785813" y="1538288"/>
            <a:ext cx="8034337" cy="5319712"/>
          </a:xfrm>
        </p:spPr>
        <p:txBody>
          <a:bodyPr/>
          <a:lstStyle/>
          <a:p>
            <a:pPr>
              <a:buFontTx/>
              <a:buChar char="-"/>
            </a:pPr>
            <a:endParaRPr lang="es-ES_tradnl" sz="2200" smtClean="0">
              <a:cs typeface="Arial" pitchFamily="34" charset="0"/>
            </a:endParaRPr>
          </a:p>
          <a:p>
            <a:pPr>
              <a:buFontTx/>
              <a:buChar char="-"/>
            </a:pPr>
            <a:r>
              <a:rPr lang="es-ES_tradnl" sz="3000" smtClean="0">
                <a:cs typeface="Arial" pitchFamily="34" charset="0"/>
              </a:rPr>
              <a:t>Se acordó </a:t>
            </a:r>
            <a:r>
              <a:rPr lang="es-EC" sz="3000" smtClean="0">
                <a:cs typeface="Arial" pitchFamily="34" charset="0"/>
              </a:rPr>
              <a:t>priorizar la implementación de estrategias de incidencia en las siguientes audiencias</a:t>
            </a:r>
            <a:r>
              <a:rPr lang="es-ES_tradnl" sz="3000" smtClean="0">
                <a:cs typeface="Arial" pitchFamily="34" charset="0"/>
              </a:rPr>
              <a:t>: </a:t>
            </a:r>
          </a:p>
          <a:p>
            <a:r>
              <a:rPr lang="es-ES_tradnl" sz="3000" smtClean="0">
                <a:cs typeface="Arial" pitchFamily="34" charset="0"/>
              </a:rPr>
              <a:t> </a:t>
            </a:r>
          </a:p>
          <a:p>
            <a:pPr marL="914400" lvl="1" indent="-457200">
              <a:spcBef>
                <a:spcPct val="0"/>
              </a:spcBef>
              <a:buFont typeface="Times New Roman" pitchFamily="18" charset="0"/>
              <a:buAutoNum type="arabicPeriod"/>
            </a:pPr>
            <a:r>
              <a:rPr lang="es-EC" sz="3000" smtClean="0">
                <a:cs typeface="Arial" pitchFamily="34" charset="0"/>
              </a:rPr>
              <a:t>Organizaciones de la Sociedad Civil</a:t>
            </a:r>
          </a:p>
          <a:p>
            <a:pPr marL="914400" lvl="1" indent="-457200">
              <a:spcBef>
                <a:spcPct val="0"/>
              </a:spcBef>
              <a:buFont typeface="Times New Roman" pitchFamily="18" charset="0"/>
              <a:buAutoNum type="arabicPeriod"/>
            </a:pPr>
            <a:r>
              <a:rPr lang="en-US" sz="3000" smtClean="0">
                <a:cs typeface="Arial" pitchFamily="34" charset="0"/>
              </a:rPr>
              <a:t>Instituciones públicas</a:t>
            </a:r>
          </a:p>
          <a:p>
            <a:pPr marL="914400" lvl="1" indent="-457200">
              <a:spcBef>
                <a:spcPct val="0"/>
              </a:spcBef>
              <a:buFont typeface="Times New Roman" pitchFamily="18" charset="0"/>
              <a:buAutoNum type="arabicPeriod"/>
            </a:pPr>
            <a:r>
              <a:rPr lang="en-US" sz="3000" smtClean="0">
                <a:cs typeface="Arial" pitchFamily="34" charset="0"/>
              </a:rPr>
              <a:t>Medios de comunicación</a:t>
            </a:r>
          </a:p>
          <a:p>
            <a:pPr marL="914400" lvl="1" indent="-457200">
              <a:spcBef>
                <a:spcPct val="0"/>
              </a:spcBef>
              <a:buFont typeface="Times New Roman" pitchFamily="18" charset="0"/>
              <a:buAutoNum type="arabicPeriod"/>
            </a:pPr>
            <a:r>
              <a:rPr lang="en-US" sz="3000" smtClean="0">
                <a:cs typeface="Arial" pitchFamily="34" charset="0"/>
              </a:rPr>
              <a:t>Organizaciones internacionales (e.g. Embajadas, Agencias de Cooperación, ONG internacionales). </a:t>
            </a:r>
            <a:endParaRPr lang="es-EC" sz="3000" smtClean="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1500" y="0"/>
            <a:ext cx="8572500" cy="1333500"/>
          </a:xfrm>
        </p:spPr>
        <p:txBody>
          <a:bodyPr/>
          <a:lstStyle/>
          <a:p>
            <a:pPr algn="ctr">
              <a:buFont typeface="Times New Roman" pitchFamily="16" charset="0"/>
              <a:buNone/>
              <a:defRPr/>
            </a:pPr>
            <a:r>
              <a:rPr lang="es-EC" dirty="0" smtClean="0">
                <a:solidFill>
                  <a:schemeClr val="accent6">
                    <a:lumMod val="75000"/>
                  </a:schemeClr>
                </a:solidFill>
              </a:rPr>
              <a:t>Generación de una propuesta de normativa para las OSC</a:t>
            </a:r>
            <a:endParaRPr lang="en-US" dirty="0" smtClean="0">
              <a:solidFill>
                <a:schemeClr val="accent6">
                  <a:lumMod val="75000"/>
                </a:schemeClr>
              </a:solidFill>
            </a:endParaRPr>
          </a:p>
        </p:txBody>
      </p:sp>
      <p:sp>
        <p:nvSpPr>
          <p:cNvPr id="19459" name="Rectangle 3"/>
          <p:cNvSpPr>
            <a:spLocks noGrp="1" noChangeArrowheads="1"/>
          </p:cNvSpPr>
          <p:nvPr>
            <p:ph type="body" idx="1"/>
          </p:nvPr>
        </p:nvSpPr>
        <p:spPr>
          <a:xfrm>
            <a:off x="785813" y="1341438"/>
            <a:ext cx="8358187" cy="5516562"/>
          </a:xfrm>
        </p:spPr>
        <p:txBody>
          <a:bodyPr/>
          <a:lstStyle/>
          <a:p>
            <a:pPr>
              <a:buFontTx/>
              <a:buChar char="-"/>
              <a:defRPr/>
            </a:pPr>
            <a:endParaRPr lang="es-ES_tradnl" sz="2400" dirty="0" smtClean="0">
              <a:cs typeface="Arial" charset="0"/>
            </a:endParaRPr>
          </a:p>
          <a:p>
            <a:pPr marL="457200" indent="-457200">
              <a:buFont typeface="Arial" pitchFamily="34" charset="0"/>
              <a:buChar char="•"/>
              <a:defRPr/>
            </a:pPr>
            <a:r>
              <a:rPr lang="en-US" sz="2400" dirty="0" err="1" smtClean="0">
                <a:cs typeface="Arial" charset="0"/>
              </a:rPr>
              <a:t>Aunque</a:t>
            </a:r>
            <a:r>
              <a:rPr lang="en-US" sz="2400" dirty="0" smtClean="0">
                <a:cs typeface="Arial" charset="0"/>
              </a:rPr>
              <a:t> la </a:t>
            </a:r>
            <a:r>
              <a:rPr lang="en-US" sz="2400" dirty="0" err="1" smtClean="0">
                <a:cs typeface="Arial" charset="0"/>
              </a:rPr>
              <a:t>primera</a:t>
            </a:r>
            <a:r>
              <a:rPr lang="en-US" sz="2400" dirty="0" smtClean="0">
                <a:cs typeface="Arial" charset="0"/>
              </a:rPr>
              <a:t> </a:t>
            </a:r>
            <a:r>
              <a:rPr lang="en-US" sz="2400" dirty="0" err="1" smtClean="0">
                <a:cs typeface="Arial" charset="0"/>
              </a:rPr>
              <a:t>opción</a:t>
            </a:r>
            <a:r>
              <a:rPr lang="en-US" sz="2400" dirty="0" smtClean="0">
                <a:cs typeface="Arial" charset="0"/>
              </a:rPr>
              <a:t> </a:t>
            </a:r>
            <a:r>
              <a:rPr lang="en-US" sz="2400" dirty="0" err="1" smtClean="0">
                <a:cs typeface="Arial" charset="0"/>
              </a:rPr>
              <a:t>sigue</a:t>
            </a:r>
            <a:r>
              <a:rPr lang="en-US" sz="2400" dirty="0" smtClean="0">
                <a:cs typeface="Arial" charset="0"/>
              </a:rPr>
              <a:t> </a:t>
            </a:r>
            <a:r>
              <a:rPr lang="en-US" sz="2400" dirty="0" err="1" smtClean="0">
                <a:cs typeface="Arial" charset="0"/>
              </a:rPr>
              <a:t>siendo</a:t>
            </a:r>
            <a:r>
              <a:rPr lang="en-US" sz="2400" dirty="0" smtClean="0">
                <a:cs typeface="Arial" charset="0"/>
              </a:rPr>
              <a:t> </a:t>
            </a:r>
            <a:r>
              <a:rPr lang="en-US" sz="2400" dirty="0" err="1" smtClean="0">
                <a:cs typeface="Arial" charset="0"/>
              </a:rPr>
              <a:t>trabajar</a:t>
            </a:r>
            <a:r>
              <a:rPr lang="en-US" sz="2400" dirty="0" smtClean="0">
                <a:cs typeface="Arial" charset="0"/>
              </a:rPr>
              <a:t> </a:t>
            </a:r>
            <a:r>
              <a:rPr lang="en-US" sz="2400" dirty="0" err="1" smtClean="0">
                <a:cs typeface="Arial" charset="0"/>
              </a:rPr>
              <a:t>junto</a:t>
            </a:r>
            <a:r>
              <a:rPr lang="en-US" sz="2400" dirty="0" smtClean="0">
                <a:cs typeface="Arial" charset="0"/>
              </a:rPr>
              <a:t> al Estado en la </a:t>
            </a:r>
            <a:r>
              <a:rPr lang="en-US" sz="2400" dirty="0" err="1" smtClean="0">
                <a:cs typeface="Arial" charset="0"/>
              </a:rPr>
              <a:t>generación</a:t>
            </a:r>
            <a:r>
              <a:rPr lang="en-US" sz="2400" dirty="0" smtClean="0">
                <a:cs typeface="Arial" charset="0"/>
              </a:rPr>
              <a:t> de </a:t>
            </a:r>
            <a:r>
              <a:rPr lang="en-US" sz="2400" dirty="0" err="1" smtClean="0">
                <a:cs typeface="Arial" charset="0"/>
              </a:rPr>
              <a:t>una</a:t>
            </a:r>
            <a:r>
              <a:rPr lang="en-US" sz="2400" dirty="0" smtClean="0">
                <a:cs typeface="Arial" charset="0"/>
              </a:rPr>
              <a:t> </a:t>
            </a:r>
            <a:r>
              <a:rPr lang="en-US" sz="2400" dirty="0" err="1" smtClean="0">
                <a:cs typeface="Arial" charset="0"/>
              </a:rPr>
              <a:t>normativa</a:t>
            </a:r>
            <a:r>
              <a:rPr lang="en-US" sz="2400" dirty="0" smtClean="0">
                <a:cs typeface="Arial" charset="0"/>
              </a:rPr>
              <a:t> </a:t>
            </a:r>
            <a:r>
              <a:rPr lang="en-US" sz="2400" dirty="0" err="1" smtClean="0">
                <a:cs typeface="Arial" charset="0"/>
              </a:rPr>
              <a:t>para</a:t>
            </a:r>
            <a:r>
              <a:rPr lang="en-US" sz="2400" dirty="0" smtClean="0">
                <a:cs typeface="Arial" charset="0"/>
              </a:rPr>
              <a:t> </a:t>
            </a:r>
            <a:r>
              <a:rPr lang="en-US" sz="2400" dirty="0" err="1" smtClean="0">
                <a:cs typeface="Arial" charset="0"/>
              </a:rPr>
              <a:t>las</a:t>
            </a:r>
            <a:r>
              <a:rPr lang="en-US" sz="2400" dirty="0" smtClean="0">
                <a:cs typeface="Arial" charset="0"/>
              </a:rPr>
              <a:t> OSC, </a:t>
            </a:r>
            <a:r>
              <a:rPr lang="en-US" sz="2400" dirty="0" err="1" smtClean="0">
                <a:cs typeface="Arial" charset="0"/>
              </a:rPr>
              <a:t>es</a:t>
            </a:r>
            <a:r>
              <a:rPr lang="en-US" sz="2400" dirty="0" smtClean="0">
                <a:cs typeface="Arial" charset="0"/>
              </a:rPr>
              <a:t> </a:t>
            </a:r>
            <a:r>
              <a:rPr lang="en-US" sz="2400" dirty="0" err="1" smtClean="0">
                <a:cs typeface="Arial" charset="0"/>
              </a:rPr>
              <a:t>importante</a:t>
            </a:r>
            <a:r>
              <a:rPr lang="en-US" sz="2400" dirty="0" smtClean="0">
                <a:cs typeface="Arial" charset="0"/>
              </a:rPr>
              <a:t> </a:t>
            </a:r>
            <a:r>
              <a:rPr lang="en-US" sz="2400" dirty="0" err="1" smtClean="0">
                <a:cs typeface="Arial" charset="0"/>
              </a:rPr>
              <a:t>considerar</a:t>
            </a:r>
            <a:r>
              <a:rPr lang="en-US" sz="2400" dirty="0" smtClean="0">
                <a:cs typeface="Arial" charset="0"/>
              </a:rPr>
              <a:t> </a:t>
            </a:r>
            <a:r>
              <a:rPr lang="en-US" sz="2400" dirty="0" err="1" smtClean="0">
                <a:cs typeface="Arial" charset="0"/>
              </a:rPr>
              <a:t>otros</a:t>
            </a:r>
            <a:r>
              <a:rPr lang="en-US" sz="2400" dirty="0" smtClean="0">
                <a:cs typeface="Arial" charset="0"/>
              </a:rPr>
              <a:t> </a:t>
            </a:r>
            <a:r>
              <a:rPr lang="en-US" sz="2400" dirty="0" err="1" smtClean="0">
                <a:cs typeface="Arial" charset="0"/>
              </a:rPr>
              <a:t>escenarios</a:t>
            </a:r>
            <a:r>
              <a:rPr lang="en-US" sz="2400" dirty="0" smtClean="0">
                <a:cs typeface="Arial" charset="0"/>
              </a:rPr>
              <a:t>.</a:t>
            </a:r>
            <a:endParaRPr lang="es-EC" sz="2400" dirty="0" smtClean="0">
              <a:cs typeface="Arial" charset="0"/>
            </a:endParaRPr>
          </a:p>
          <a:p>
            <a:pPr marL="457200" indent="-457200">
              <a:buFont typeface="Arial" pitchFamily="34" charset="0"/>
              <a:buChar char="•"/>
              <a:defRPr/>
            </a:pPr>
            <a:r>
              <a:rPr lang="es-EC" sz="2400" dirty="0" smtClean="0">
                <a:cs typeface="Arial" charset="0"/>
              </a:rPr>
              <a:t>Buscando anticiparnos a la necesidad de realizar una propuesta de normativa para las OSC, se conformó una comisión que estará a cargo de coordinar la redacción de una propuesta que no sólo regule sino potencie al sector en apego irrestricto a nuestra Constitución.</a:t>
            </a:r>
          </a:p>
          <a:p>
            <a:pPr marL="457200" indent="-457200">
              <a:buFont typeface="Arial" pitchFamily="34" charset="0"/>
              <a:buChar char="•"/>
              <a:defRPr/>
            </a:pPr>
            <a:r>
              <a:rPr lang="en-US" sz="2400" dirty="0" err="1" smtClean="0">
                <a:cs typeface="Arial" charset="0"/>
              </a:rPr>
              <a:t>Algunas</a:t>
            </a:r>
            <a:r>
              <a:rPr lang="en-US" sz="2400" dirty="0" smtClean="0">
                <a:cs typeface="Arial" charset="0"/>
              </a:rPr>
              <a:t> </a:t>
            </a:r>
            <a:r>
              <a:rPr lang="en-US" sz="2400" dirty="0" err="1" smtClean="0">
                <a:cs typeface="Arial" charset="0"/>
              </a:rPr>
              <a:t>decisiones</a:t>
            </a:r>
            <a:r>
              <a:rPr lang="en-US" sz="2400" dirty="0" smtClean="0">
                <a:cs typeface="Arial" charset="0"/>
              </a:rPr>
              <a:t> a </a:t>
            </a:r>
            <a:r>
              <a:rPr lang="en-US" sz="2400" dirty="0" err="1" smtClean="0">
                <a:cs typeface="Arial" charset="0"/>
              </a:rPr>
              <a:t>tomar</a:t>
            </a:r>
            <a:r>
              <a:rPr lang="en-US" sz="2400" dirty="0" smtClean="0">
                <a:cs typeface="Arial" charset="0"/>
              </a:rPr>
              <a:t>:</a:t>
            </a:r>
          </a:p>
          <a:p>
            <a:pPr marL="857250" lvl="1" indent="-457200">
              <a:buFont typeface="Arial" pitchFamily="34" charset="0"/>
              <a:buChar char="•"/>
              <a:defRPr/>
            </a:pPr>
            <a:r>
              <a:rPr lang="en-US" sz="2000" dirty="0" smtClean="0">
                <a:cs typeface="Arial" charset="0"/>
              </a:rPr>
              <a:t>La </a:t>
            </a:r>
            <a:r>
              <a:rPr lang="en-US" sz="2000" dirty="0" err="1" smtClean="0">
                <a:cs typeface="Arial" charset="0"/>
              </a:rPr>
              <a:t>jerarquía</a:t>
            </a:r>
            <a:r>
              <a:rPr lang="en-US" sz="2000" dirty="0" smtClean="0">
                <a:cs typeface="Arial" charset="0"/>
              </a:rPr>
              <a:t> de la </a:t>
            </a:r>
            <a:r>
              <a:rPr lang="en-US" sz="2000" dirty="0" err="1" smtClean="0">
                <a:cs typeface="Arial" charset="0"/>
              </a:rPr>
              <a:t>normativa</a:t>
            </a:r>
            <a:r>
              <a:rPr lang="en-US" sz="2000" dirty="0" smtClean="0">
                <a:cs typeface="Arial" charset="0"/>
              </a:rPr>
              <a:t> </a:t>
            </a:r>
            <a:r>
              <a:rPr lang="en-US" sz="2000" dirty="0" err="1" smtClean="0">
                <a:cs typeface="Arial" charset="0"/>
              </a:rPr>
              <a:t>que</a:t>
            </a:r>
            <a:r>
              <a:rPr lang="en-US" sz="2000" dirty="0" smtClean="0">
                <a:cs typeface="Arial" charset="0"/>
              </a:rPr>
              <a:t> se </a:t>
            </a:r>
            <a:r>
              <a:rPr lang="en-US" sz="2000" dirty="0" err="1" smtClean="0">
                <a:cs typeface="Arial" charset="0"/>
              </a:rPr>
              <a:t>propondría</a:t>
            </a:r>
            <a:endParaRPr lang="en-US" sz="2000" dirty="0" smtClean="0">
              <a:cs typeface="Arial" charset="0"/>
            </a:endParaRPr>
          </a:p>
          <a:p>
            <a:pPr marL="857250" lvl="1" indent="-457200">
              <a:buFont typeface="Arial" pitchFamily="34" charset="0"/>
              <a:buChar char="•"/>
              <a:defRPr/>
            </a:pPr>
            <a:r>
              <a:rPr lang="en-US" sz="2000" dirty="0" smtClean="0">
                <a:cs typeface="Arial" charset="0"/>
              </a:rPr>
              <a:t>De ser </a:t>
            </a:r>
            <a:r>
              <a:rPr lang="en-US" sz="2000" dirty="0" err="1" smtClean="0">
                <a:cs typeface="Arial" charset="0"/>
              </a:rPr>
              <a:t>una</a:t>
            </a:r>
            <a:r>
              <a:rPr lang="en-US" sz="2000" dirty="0" smtClean="0">
                <a:cs typeface="Arial" charset="0"/>
              </a:rPr>
              <a:t> </a:t>
            </a:r>
            <a:r>
              <a:rPr lang="en-US" sz="2000" dirty="0" err="1" smtClean="0">
                <a:cs typeface="Arial" charset="0"/>
              </a:rPr>
              <a:t>ley</a:t>
            </a:r>
            <a:r>
              <a:rPr lang="en-US" sz="2000" dirty="0" smtClean="0">
                <a:cs typeface="Arial" charset="0"/>
              </a:rPr>
              <a:t>, en </a:t>
            </a:r>
            <a:r>
              <a:rPr lang="en-US" sz="2000" dirty="0" err="1" smtClean="0">
                <a:cs typeface="Arial" charset="0"/>
              </a:rPr>
              <a:t>alianza</a:t>
            </a:r>
            <a:r>
              <a:rPr lang="en-US" sz="2000" dirty="0" smtClean="0">
                <a:cs typeface="Arial" charset="0"/>
              </a:rPr>
              <a:t> con </a:t>
            </a:r>
            <a:r>
              <a:rPr lang="en-US" sz="2000" dirty="0" err="1" smtClean="0">
                <a:cs typeface="Arial" charset="0"/>
              </a:rPr>
              <a:t>Asambleistas</a:t>
            </a:r>
            <a:r>
              <a:rPr lang="en-US" sz="2000" dirty="0" smtClean="0">
                <a:cs typeface="Arial" charset="0"/>
              </a:rPr>
              <a:t> o </a:t>
            </a:r>
            <a:r>
              <a:rPr lang="en-US" sz="2000" dirty="0" err="1" smtClean="0">
                <a:cs typeface="Arial" charset="0"/>
              </a:rPr>
              <a:t>propuesta</a:t>
            </a:r>
            <a:r>
              <a:rPr lang="en-US" sz="2000" dirty="0" smtClean="0">
                <a:cs typeface="Arial" charset="0"/>
              </a:rPr>
              <a:t> </a:t>
            </a:r>
            <a:r>
              <a:rPr lang="en-US" sz="2000" dirty="0" err="1" smtClean="0">
                <a:cs typeface="Arial" charset="0"/>
              </a:rPr>
              <a:t>por</a:t>
            </a:r>
            <a:r>
              <a:rPr lang="en-US" sz="2000" dirty="0" smtClean="0">
                <a:cs typeface="Arial" charset="0"/>
              </a:rPr>
              <a:t> </a:t>
            </a:r>
            <a:r>
              <a:rPr lang="en-US" sz="2000" dirty="0" err="1" smtClean="0">
                <a:cs typeface="Arial" charset="0"/>
              </a:rPr>
              <a:t>iniciativa</a:t>
            </a:r>
            <a:r>
              <a:rPr lang="en-US" sz="2000" dirty="0" smtClean="0">
                <a:cs typeface="Arial" charset="0"/>
              </a:rPr>
              <a:t> </a:t>
            </a:r>
            <a:r>
              <a:rPr lang="en-US" sz="2000" dirty="0" err="1" smtClean="0">
                <a:cs typeface="Arial" charset="0"/>
              </a:rPr>
              <a:t>ciudadana</a:t>
            </a:r>
            <a:r>
              <a:rPr lang="en-US" sz="2000" dirty="0" smtClean="0">
                <a:cs typeface="Arial" charset="0"/>
              </a:rPr>
              <a:t>?</a:t>
            </a:r>
            <a:endParaRPr lang="es-EC" sz="2000" dirty="0" smtClean="0">
              <a:cs typeface="Arial" charset="0"/>
            </a:endParaRPr>
          </a:p>
          <a:p>
            <a:pPr marL="457200" indent="-457200">
              <a:defRPr/>
            </a:pPr>
            <a:endParaRPr lang="es-ES_tradnl" sz="2400" dirty="0" smtClean="0">
              <a:cs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971550" y="1857375"/>
            <a:ext cx="7704138" cy="2952750"/>
          </a:xfrm>
          <a:prstGeom prst="rect">
            <a:avLst/>
          </a:prstGeom>
          <a:noFill/>
          <a:ln w="9525">
            <a:noFill/>
            <a:miter lim="800000"/>
            <a:headEnd/>
            <a:tailEnd/>
          </a:ln>
        </p:spPr>
        <p:txBody>
          <a:bodyPr/>
          <a:lstStyle/>
          <a:p>
            <a:pPr marL="363538" indent="-363538" algn="just">
              <a:spcBef>
                <a:spcPct val="20000"/>
              </a:spcBef>
              <a:buClr>
                <a:srgbClr val="000000"/>
              </a:buClr>
              <a:buSzPct val="80000"/>
              <a:buFont typeface="Arial" pitchFamily="34" charset="0"/>
              <a:buChar char="‒"/>
              <a:defRPr/>
            </a:pPr>
            <a:r>
              <a:rPr lang="es-EC" sz="2600" dirty="0">
                <a:solidFill>
                  <a:schemeClr val="tx1"/>
                </a:solidFill>
                <a:latin typeface="+mn-lt"/>
                <a:ea typeface="ＭＳ Ｐゴシック" pitchFamily="1" charset="-128"/>
                <a:cs typeface="Times New Roman" pitchFamily="16" charset="0"/>
              </a:rPr>
              <a:t>Para evidenciar nuestro compromiso con la transparencia y la rendición de cuentas, se acordó </a:t>
            </a:r>
            <a:r>
              <a:rPr lang="es-EC" sz="2600" dirty="0">
                <a:solidFill>
                  <a:schemeClr val="tx1"/>
                </a:solidFill>
                <a:latin typeface="+mn-lt"/>
                <a:ea typeface="ＭＳ Ｐゴシック" pitchFamily="1" charset="-128"/>
                <a:cs typeface="Times New Roman" pitchFamily="16" charset="0"/>
              </a:rPr>
              <a:t>intensificar los esfuerzos para promover </a:t>
            </a:r>
            <a:r>
              <a:rPr lang="es-EC" sz="2600" dirty="0">
                <a:solidFill>
                  <a:schemeClr val="tx1"/>
                </a:solidFill>
                <a:latin typeface="+mn-lt"/>
                <a:ea typeface="ＭＳ Ｐゴシック" pitchFamily="1" charset="-128"/>
                <a:cs typeface="Times New Roman" pitchFamily="16" charset="0"/>
              </a:rPr>
              <a:t>el proceso de recolección de información de la labor de las OSC.  </a:t>
            </a:r>
          </a:p>
          <a:p>
            <a:pPr marL="363538" indent="-363538" algn="just">
              <a:spcBef>
                <a:spcPct val="20000"/>
              </a:spcBef>
              <a:buClr>
                <a:srgbClr val="000000"/>
              </a:buClr>
              <a:buSzPct val="80000"/>
              <a:buFont typeface="Arial" pitchFamily="34" charset="0"/>
              <a:buChar char="‒"/>
              <a:defRPr/>
            </a:pPr>
            <a:endParaRPr lang="es-EC" sz="2600" dirty="0">
              <a:solidFill>
                <a:schemeClr val="tx1"/>
              </a:solidFill>
              <a:latin typeface="+mn-lt"/>
              <a:ea typeface="ＭＳ Ｐゴシック" pitchFamily="1" charset="-128"/>
              <a:cs typeface="Times New Roman" pitchFamily="16" charset="0"/>
            </a:endParaRPr>
          </a:p>
          <a:p>
            <a:pPr marL="363538" indent="-363538" algn="just">
              <a:spcBef>
                <a:spcPct val="20000"/>
              </a:spcBef>
              <a:buClr>
                <a:srgbClr val="000000"/>
              </a:buClr>
              <a:buSzPct val="80000"/>
              <a:buFont typeface="Arial" pitchFamily="34" charset="0"/>
              <a:buChar char="‒"/>
              <a:defRPr/>
            </a:pPr>
            <a:r>
              <a:rPr lang="es-EC" sz="2600" dirty="0">
                <a:solidFill>
                  <a:schemeClr val="tx1"/>
                </a:solidFill>
                <a:latin typeface="+mn-lt"/>
                <a:ea typeface="ＭＳ Ｐゴシック" pitchFamily="1" charset="-128"/>
                <a:cs typeface="Times New Roman" pitchFamily="16" charset="0"/>
              </a:rPr>
              <a:t>El Colectivo de OSC ha propuesto </a:t>
            </a:r>
            <a:r>
              <a:rPr lang="es-EC" sz="2600" dirty="0">
                <a:solidFill>
                  <a:schemeClr val="tx1"/>
                </a:solidFill>
                <a:latin typeface="+mn-lt"/>
                <a:ea typeface="ＭＳ Ｐゴシック" pitchFamily="1" charset="-128"/>
                <a:cs typeface="Times New Roman" pitchFamily="16" charset="0"/>
              </a:rPr>
              <a:t>organizar durante el mes de febrero un evento de rendición colectiva de cuentas que permita visibilizar los impactos que tenemos como </a:t>
            </a:r>
            <a:r>
              <a:rPr lang="es-EC" sz="2600" dirty="0">
                <a:solidFill>
                  <a:schemeClr val="tx1"/>
                </a:solidFill>
                <a:latin typeface="+mn-lt"/>
                <a:ea typeface="ＭＳ Ｐゴシック" pitchFamily="1" charset="-128"/>
                <a:cs typeface="Times New Roman" pitchFamily="16" charset="0"/>
              </a:rPr>
              <a:t>sector. </a:t>
            </a:r>
            <a:endParaRPr lang="es-MX" sz="2600" dirty="0">
              <a:solidFill>
                <a:schemeClr val="tx1"/>
              </a:solidFill>
              <a:latin typeface="+mn-lt"/>
              <a:ea typeface="ＭＳ Ｐゴシック" pitchFamily="1" charset="-128"/>
              <a:cs typeface="Times New Roman" pitchFamily="16" charset="0"/>
            </a:endParaRPr>
          </a:p>
        </p:txBody>
      </p:sp>
      <p:sp>
        <p:nvSpPr>
          <p:cNvPr id="4" name="Rectangle 2"/>
          <p:cNvSpPr txBox="1">
            <a:spLocks noChangeArrowheads="1"/>
          </p:cNvSpPr>
          <p:nvPr/>
        </p:nvSpPr>
        <p:spPr bwMode="auto">
          <a:xfrm>
            <a:off x="571500" y="0"/>
            <a:ext cx="8572500" cy="1333500"/>
          </a:xfrm>
          <a:prstGeom prst="rect">
            <a:avLst/>
          </a:prstGeom>
          <a:noFill/>
          <a:ln w="9525">
            <a:noFill/>
            <a:round/>
            <a:headEnd/>
            <a:tailEnd/>
          </a:ln>
        </p:spPr>
        <p:txBody>
          <a:bodyPr lIns="90000" tIns="46800" rIns="90000" bIns="46800" anchor="b"/>
          <a:lstStyle/>
          <a:p>
            <a:pPr algn="ctr" eaLnBrk="0" hangingPunct="0">
              <a:lnSpc>
                <a:spcPct val="90000"/>
              </a:lnSpc>
              <a:buClr>
                <a:srgbClr val="000000"/>
              </a:buClr>
              <a:buSzPct val="100000"/>
              <a:buFont typeface="Times New Roman" pitchFamily="16" charset="0"/>
              <a:buNone/>
              <a:defRPr/>
            </a:pPr>
            <a:r>
              <a:rPr lang="en-US" sz="3600" b="1" kern="0" dirty="0">
                <a:solidFill>
                  <a:schemeClr val="accent6">
                    <a:lumMod val="75000"/>
                  </a:schemeClr>
                </a:solidFill>
                <a:latin typeface="+mj-lt"/>
                <a:ea typeface="+mj-ea"/>
                <a:cs typeface="+mj-cs"/>
              </a:rPr>
              <a:t>Autoregulación y </a:t>
            </a:r>
            <a:r>
              <a:rPr lang="en-US" sz="3600" b="1" kern="0" dirty="0" err="1">
                <a:solidFill>
                  <a:schemeClr val="accent6">
                    <a:lumMod val="75000"/>
                  </a:schemeClr>
                </a:solidFill>
                <a:latin typeface="+mj-lt"/>
                <a:ea typeface="+mj-ea"/>
                <a:cs typeface="+mj-cs"/>
              </a:rPr>
              <a:t>rendición</a:t>
            </a:r>
            <a:r>
              <a:rPr lang="en-US" sz="3600" b="1" kern="0" dirty="0">
                <a:solidFill>
                  <a:schemeClr val="accent6">
                    <a:lumMod val="75000"/>
                  </a:schemeClr>
                </a:solidFill>
                <a:latin typeface="+mj-lt"/>
                <a:ea typeface="+mj-ea"/>
                <a:cs typeface="+mj-cs"/>
              </a:rPr>
              <a:t> </a:t>
            </a:r>
            <a:r>
              <a:rPr lang="en-US" sz="3600" b="1" kern="0" dirty="0" err="1">
                <a:solidFill>
                  <a:schemeClr val="accent6">
                    <a:lumMod val="75000"/>
                  </a:schemeClr>
                </a:solidFill>
                <a:latin typeface="+mj-lt"/>
                <a:ea typeface="+mj-ea"/>
                <a:cs typeface="+mj-cs"/>
              </a:rPr>
              <a:t>colectiva</a:t>
            </a:r>
            <a:r>
              <a:rPr lang="en-US" sz="3600" b="1" kern="0" dirty="0">
                <a:solidFill>
                  <a:schemeClr val="accent6">
                    <a:lumMod val="75000"/>
                  </a:schemeClr>
                </a:solidFill>
                <a:latin typeface="+mj-lt"/>
                <a:ea typeface="+mj-ea"/>
                <a:cs typeface="+mj-cs"/>
              </a:rPr>
              <a:t> de </a:t>
            </a:r>
            <a:r>
              <a:rPr lang="en-US" sz="3600" b="1" kern="0" dirty="0" err="1">
                <a:solidFill>
                  <a:schemeClr val="accent6">
                    <a:lumMod val="75000"/>
                  </a:schemeClr>
                </a:solidFill>
                <a:latin typeface="+mj-lt"/>
                <a:ea typeface="+mj-ea"/>
                <a:cs typeface="+mj-cs"/>
              </a:rPr>
              <a:t>cuentas</a:t>
            </a:r>
            <a:r>
              <a:rPr lang="en-US" sz="3600" b="1" kern="0" dirty="0">
                <a:solidFill>
                  <a:schemeClr val="accent6">
                    <a:lumMod val="75000"/>
                  </a:schemeClr>
                </a:solidFill>
                <a:latin typeface="+mj-lt"/>
                <a:ea typeface="+mj-ea"/>
                <a:cs typeface="+mj-cs"/>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71500" y="0"/>
            <a:ext cx="8572500" cy="1333500"/>
          </a:xfrm>
        </p:spPr>
        <p:txBody>
          <a:bodyPr/>
          <a:lstStyle/>
          <a:p>
            <a:pPr algn="ctr">
              <a:buFont typeface="Times New Roman" pitchFamily="16" charset="0"/>
              <a:buNone/>
              <a:defRPr/>
            </a:pPr>
            <a:r>
              <a:rPr lang="es-ES_tradnl" sz="4000" dirty="0" smtClean="0">
                <a:solidFill>
                  <a:schemeClr val="accent6">
                    <a:lumMod val="75000"/>
                  </a:schemeClr>
                </a:solidFill>
              </a:rPr>
              <a:t>Agenda de la presentación</a:t>
            </a:r>
            <a:endParaRPr lang="en-US" sz="4000" dirty="0" smtClean="0">
              <a:solidFill>
                <a:schemeClr val="accent6">
                  <a:lumMod val="75000"/>
                </a:schemeClr>
              </a:solidFill>
            </a:endParaRPr>
          </a:p>
        </p:txBody>
      </p:sp>
      <p:sp>
        <p:nvSpPr>
          <p:cNvPr id="6147" name="Rectangle 3"/>
          <p:cNvSpPr>
            <a:spLocks noGrp="1" noChangeArrowheads="1"/>
          </p:cNvSpPr>
          <p:nvPr>
            <p:ph type="body" idx="1"/>
          </p:nvPr>
        </p:nvSpPr>
        <p:spPr>
          <a:xfrm>
            <a:off x="827088" y="1752600"/>
            <a:ext cx="8108950" cy="5105400"/>
          </a:xfrm>
        </p:spPr>
        <p:txBody>
          <a:bodyPr/>
          <a:lstStyle/>
          <a:p>
            <a:pPr>
              <a:buFontTx/>
              <a:buChar char="-"/>
              <a:defRPr/>
            </a:pPr>
            <a:endParaRPr lang="es-ES_tradnl" sz="2200" dirty="0" smtClean="0">
              <a:cs typeface="Arial" pitchFamily="34" charset="0"/>
            </a:endParaRPr>
          </a:p>
          <a:p>
            <a:pPr marL="514350" indent="-514350">
              <a:buFont typeface="+mj-lt"/>
              <a:buAutoNum type="arabicPeriod"/>
              <a:defRPr/>
            </a:pPr>
            <a:r>
              <a:rPr lang="es-ES_tradnl" sz="3700" dirty="0" smtClean="0">
                <a:cs typeface="Arial" pitchFamily="34" charset="0"/>
              </a:rPr>
              <a:t>Antecedentes al marco normativo</a:t>
            </a:r>
          </a:p>
          <a:p>
            <a:pPr marL="514350" indent="-514350">
              <a:buFont typeface="+mj-lt"/>
              <a:buAutoNum type="arabicPeriod"/>
              <a:defRPr/>
            </a:pPr>
            <a:r>
              <a:rPr lang="es-ES_tradnl" sz="3700" dirty="0" smtClean="0">
                <a:cs typeface="Arial" pitchFamily="34" charset="0"/>
              </a:rPr>
              <a:t>Estrategias de incidencia</a:t>
            </a:r>
          </a:p>
          <a:p>
            <a:pPr marL="514350" indent="-514350">
              <a:buFont typeface="+mj-lt"/>
              <a:buAutoNum type="arabicPeriod"/>
              <a:defRPr/>
            </a:pPr>
            <a:r>
              <a:rPr lang="es-ES_tradnl" sz="3700" dirty="0" smtClean="0">
                <a:cs typeface="Arial" pitchFamily="34" charset="0"/>
              </a:rPr>
              <a:t>Siguientes pasos</a:t>
            </a:r>
          </a:p>
          <a:p>
            <a:pPr marL="514350" indent="-514350">
              <a:buFont typeface="+mj-lt"/>
              <a:buAutoNum type="arabicPeriod"/>
              <a:defRPr/>
            </a:pPr>
            <a:r>
              <a:rPr lang="es-ES_tradnl" sz="3700" dirty="0" smtClean="0">
                <a:cs typeface="Arial" pitchFamily="34" charset="0"/>
              </a:rPr>
              <a:t>Algunas reflexiones finales</a:t>
            </a:r>
          </a:p>
          <a:p>
            <a:pPr marL="514350" indent="-514350">
              <a:buFont typeface="+mj-lt"/>
              <a:buAutoNum type="arabicPeriod"/>
              <a:defRPr/>
            </a:pPr>
            <a:endParaRPr lang="es-ES_tradnl" sz="3200" dirty="0" smtClean="0">
              <a:cs typeface="Arial" pitchFamily="34" charset="0"/>
            </a:endParaRPr>
          </a:p>
          <a:p>
            <a:pPr marL="514350" indent="-514350">
              <a:buFont typeface="+mj-lt"/>
              <a:buAutoNum type="arabicPeriod"/>
              <a:defRPr/>
            </a:pPr>
            <a:endParaRPr lang="es-ES_tradnl" sz="3200" dirty="0" smtClean="0">
              <a:cs typeface="Arial" pitchFamily="34" charset="0"/>
            </a:endParaRPr>
          </a:p>
          <a:p>
            <a:pPr>
              <a:buFontTx/>
              <a:buChar char="-"/>
              <a:defRPr/>
            </a:pPr>
            <a:endParaRPr lang="es-ES" sz="2300" i="1"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Rectángulo"/>
          <p:cNvSpPr>
            <a:spLocks noChangeArrowheads="1"/>
          </p:cNvSpPr>
          <p:nvPr/>
        </p:nvSpPr>
        <p:spPr bwMode="auto">
          <a:xfrm>
            <a:off x="1187450" y="1557338"/>
            <a:ext cx="6643688" cy="1200150"/>
          </a:xfrm>
          <a:prstGeom prst="rect">
            <a:avLst/>
          </a:prstGeom>
          <a:noFill/>
          <a:ln w="9525">
            <a:noFill/>
            <a:miter lim="800000"/>
            <a:headEnd/>
            <a:tailEnd/>
          </a:ln>
        </p:spPr>
        <p:txBody>
          <a:bodyPr>
            <a:spAutoFit/>
          </a:bodyPr>
          <a:lstStyle/>
          <a:p>
            <a:pPr algn="ctr">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b="1" dirty="0">
                <a:solidFill>
                  <a:schemeClr val="accent6">
                    <a:lumMod val="75000"/>
                  </a:schemeClr>
                </a:solidFill>
                <a:latin typeface="Arial" pitchFamily="34" charset="0"/>
              </a:rPr>
              <a:t>4. </a:t>
            </a:r>
            <a:r>
              <a:rPr lang="en-US" sz="4000" b="1" dirty="0" err="1">
                <a:solidFill>
                  <a:schemeClr val="accent6">
                    <a:lumMod val="75000"/>
                  </a:schemeClr>
                </a:solidFill>
                <a:latin typeface="Arial" pitchFamily="34" charset="0"/>
              </a:rPr>
              <a:t>Algunas</a:t>
            </a:r>
            <a:r>
              <a:rPr lang="en-US" sz="4000" b="1" dirty="0">
                <a:solidFill>
                  <a:schemeClr val="accent6">
                    <a:lumMod val="75000"/>
                  </a:schemeClr>
                </a:solidFill>
                <a:latin typeface="Arial" pitchFamily="34" charset="0"/>
              </a:rPr>
              <a:t> </a:t>
            </a:r>
            <a:r>
              <a:rPr lang="en-US" sz="4000" b="1" dirty="0" err="1">
                <a:solidFill>
                  <a:schemeClr val="accent6">
                    <a:lumMod val="75000"/>
                  </a:schemeClr>
                </a:solidFill>
                <a:latin typeface="Arial" pitchFamily="34" charset="0"/>
              </a:rPr>
              <a:t>reflexiones</a:t>
            </a:r>
            <a:r>
              <a:rPr lang="en-US" sz="4000" b="1" dirty="0">
                <a:solidFill>
                  <a:schemeClr val="accent6">
                    <a:lumMod val="75000"/>
                  </a:schemeClr>
                </a:solidFill>
                <a:latin typeface="Arial" pitchFamily="34" charset="0"/>
              </a:rPr>
              <a:t> finales</a:t>
            </a:r>
            <a:endParaRPr lang="es-CR" sz="4000" b="1" dirty="0">
              <a:solidFill>
                <a:schemeClr val="accent6">
                  <a:lumMod val="75000"/>
                </a:schemeClr>
              </a:solidFill>
              <a:latin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Marcador de contenido"/>
          <p:cNvSpPr>
            <a:spLocks noGrp="1"/>
          </p:cNvSpPr>
          <p:nvPr>
            <p:ph idx="1"/>
          </p:nvPr>
        </p:nvSpPr>
        <p:spPr>
          <a:xfrm>
            <a:off x="608013" y="1916113"/>
            <a:ext cx="8356600" cy="4143375"/>
          </a:xfrm>
        </p:spPr>
        <p:txBody>
          <a:bodyPr/>
          <a:lstStyle/>
          <a:p>
            <a:pPr eaLnBrk="1" hangingPunct="1">
              <a:buFont typeface="Arial" charset="0"/>
              <a:buChar char="•"/>
              <a:defRPr/>
            </a:pPr>
            <a:r>
              <a:rPr lang="en-US" dirty="0" smtClean="0"/>
              <a:t>Para </a:t>
            </a:r>
            <a:r>
              <a:rPr lang="en-US" dirty="0" err="1" smtClean="0"/>
              <a:t>que</a:t>
            </a:r>
            <a:r>
              <a:rPr lang="en-US" dirty="0" smtClean="0"/>
              <a:t> </a:t>
            </a:r>
            <a:r>
              <a:rPr lang="en-US" dirty="0" err="1" smtClean="0"/>
              <a:t>las</a:t>
            </a:r>
            <a:r>
              <a:rPr lang="en-US" dirty="0" smtClean="0"/>
              <a:t> OSC </a:t>
            </a:r>
            <a:r>
              <a:rPr lang="en-US" dirty="0" err="1" smtClean="0"/>
              <a:t>continuen</a:t>
            </a:r>
            <a:r>
              <a:rPr lang="en-US" dirty="0" smtClean="0"/>
              <a:t> </a:t>
            </a:r>
            <a:r>
              <a:rPr lang="en-US" dirty="0" err="1" smtClean="0"/>
              <a:t>contribuyendo</a:t>
            </a:r>
            <a:r>
              <a:rPr lang="en-US" dirty="0" smtClean="0"/>
              <a:t> con la </a:t>
            </a:r>
            <a:r>
              <a:rPr lang="en-US" dirty="0" err="1" smtClean="0"/>
              <a:t>democracia</a:t>
            </a:r>
            <a:r>
              <a:rPr lang="en-US" dirty="0" smtClean="0"/>
              <a:t> y el </a:t>
            </a:r>
            <a:r>
              <a:rPr lang="en-US" dirty="0" err="1" smtClean="0"/>
              <a:t>desarrollo</a:t>
            </a:r>
            <a:r>
              <a:rPr lang="en-US" dirty="0" smtClean="0"/>
              <a:t> del Ecuador, se </a:t>
            </a:r>
            <a:r>
              <a:rPr lang="en-US" dirty="0" err="1" smtClean="0"/>
              <a:t>requiere</a:t>
            </a:r>
            <a:r>
              <a:rPr lang="en-US" dirty="0" smtClean="0"/>
              <a:t> un </a:t>
            </a:r>
            <a:r>
              <a:rPr lang="en-US" dirty="0" err="1" smtClean="0"/>
              <a:t>ambiente</a:t>
            </a:r>
            <a:r>
              <a:rPr lang="en-US" dirty="0" smtClean="0"/>
              <a:t> </a:t>
            </a:r>
            <a:r>
              <a:rPr lang="en-US" dirty="0" err="1" smtClean="0"/>
              <a:t>habilitante</a:t>
            </a:r>
            <a:r>
              <a:rPr lang="en-US" dirty="0" smtClean="0"/>
              <a:t> </a:t>
            </a:r>
            <a:r>
              <a:rPr lang="en-US" dirty="0" err="1" smtClean="0"/>
              <a:t>que</a:t>
            </a:r>
            <a:r>
              <a:rPr lang="en-US" dirty="0" smtClean="0"/>
              <a:t> </a:t>
            </a:r>
            <a:r>
              <a:rPr lang="en-US" dirty="0" err="1" smtClean="0"/>
              <a:t>incluya</a:t>
            </a:r>
            <a:r>
              <a:rPr lang="en-US" dirty="0" smtClean="0"/>
              <a:t> </a:t>
            </a:r>
            <a:r>
              <a:rPr lang="en-US" dirty="0" err="1" smtClean="0"/>
              <a:t>una</a:t>
            </a:r>
            <a:r>
              <a:rPr lang="en-US" dirty="0" smtClean="0"/>
              <a:t> </a:t>
            </a:r>
            <a:r>
              <a:rPr lang="en-US" dirty="0" err="1" smtClean="0"/>
              <a:t>normativa</a:t>
            </a:r>
            <a:r>
              <a:rPr lang="en-US" dirty="0" smtClean="0"/>
              <a:t> </a:t>
            </a:r>
            <a:r>
              <a:rPr lang="en-US" dirty="0" err="1" smtClean="0"/>
              <a:t>que</a:t>
            </a:r>
            <a:r>
              <a:rPr lang="en-US" dirty="0" smtClean="0"/>
              <a:t> no </a:t>
            </a:r>
            <a:r>
              <a:rPr lang="en-US" dirty="0" err="1" smtClean="0"/>
              <a:t>sólo</a:t>
            </a:r>
            <a:r>
              <a:rPr lang="en-US" dirty="0" smtClean="0"/>
              <a:t> </a:t>
            </a:r>
            <a:r>
              <a:rPr lang="en-US" dirty="0" err="1" smtClean="0"/>
              <a:t>regule</a:t>
            </a:r>
            <a:r>
              <a:rPr lang="en-US" dirty="0" smtClean="0"/>
              <a:t> </a:t>
            </a:r>
            <a:r>
              <a:rPr lang="en-US" dirty="0" err="1" smtClean="0"/>
              <a:t>sino</a:t>
            </a:r>
            <a:r>
              <a:rPr lang="en-US" dirty="0" smtClean="0"/>
              <a:t> </a:t>
            </a:r>
            <a:r>
              <a:rPr lang="en-US" dirty="0" err="1" smtClean="0"/>
              <a:t>también</a:t>
            </a:r>
            <a:r>
              <a:rPr lang="en-US" dirty="0" smtClean="0"/>
              <a:t> </a:t>
            </a:r>
            <a:r>
              <a:rPr lang="en-US" dirty="0" err="1" smtClean="0"/>
              <a:t>fomente</a:t>
            </a:r>
            <a:r>
              <a:rPr lang="en-US" dirty="0" smtClean="0"/>
              <a:t> a </a:t>
            </a:r>
            <a:r>
              <a:rPr lang="en-US" dirty="0" err="1" smtClean="0"/>
              <a:t>las</a:t>
            </a:r>
            <a:r>
              <a:rPr lang="en-US" dirty="0" smtClean="0"/>
              <a:t> </a:t>
            </a:r>
            <a:r>
              <a:rPr lang="en-US" dirty="0" err="1" smtClean="0"/>
              <a:t>organizaciones</a:t>
            </a:r>
            <a:r>
              <a:rPr lang="en-US" dirty="0" smtClean="0"/>
              <a:t> de la </a:t>
            </a:r>
            <a:r>
              <a:rPr lang="en-US" dirty="0" err="1" smtClean="0"/>
              <a:t>sociedad</a:t>
            </a:r>
            <a:r>
              <a:rPr lang="en-US" dirty="0" smtClean="0"/>
              <a:t> civil. </a:t>
            </a:r>
          </a:p>
          <a:p>
            <a:pPr eaLnBrk="1" hangingPunct="1">
              <a:buFont typeface="Arial" charset="0"/>
              <a:buChar char="•"/>
              <a:defRPr/>
            </a:pPr>
            <a:r>
              <a:rPr lang="en-US" dirty="0" smtClean="0"/>
              <a:t>Para </a:t>
            </a:r>
            <a:r>
              <a:rPr lang="en-US" dirty="0" err="1" smtClean="0"/>
              <a:t>incrementar</a:t>
            </a:r>
            <a:r>
              <a:rPr lang="en-US" dirty="0" smtClean="0"/>
              <a:t> </a:t>
            </a:r>
            <a:r>
              <a:rPr lang="en-US" dirty="0" err="1" smtClean="0"/>
              <a:t>su</a:t>
            </a:r>
            <a:r>
              <a:rPr lang="en-US" dirty="0" smtClean="0"/>
              <a:t> </a:t>
            </a:r>
            <a:r>
              <a:rPr lang="en-US" dirty="0" err="1" smtClean="0"/>
              <a:t>legitimidad</a:t>
            </a:r>
            <a:r>
              <a:rPr lang="en-US" dirty="0" smtClean="0"/>
              <a:t> y </a:t>
            </a:r>
            <a:r>
              <a:rPr lang="en-US" dirty="0" err="1" smtClean="0"/>
              <a:t>eficacia</a:t>
            </a:r>
            <a:r>
              <a:rPr lang="en-US" dirty="0" smtClean="0"/>
              <a:t>, la </a:t>
            </a:r>
            <a:r>
              <a:rPr lang="en-US" dirty="0" err="1" smtClean="0"/>
              <a:t>generación</a:t>
            </a:r>
            <a:r>
              <a:rPr lang="en-US" dirty="0" smtClean="0"/>
              <a:t> de </a:t>
            </a:r>
            <a:r>
              <a:rPr lang="en-US" dirty="0" err="1" smtClean="0"/>
              <a:t>esta</a:t>
            </a:r>
            <a:r>
              <a:rPr lang="en-US" dirty="0" smtClean="0"/>
              <a:t> </a:t>
            </a:r>
            <a:r>
              <a:rPr lang="en-US" dirty="0" err="1" smtClean="0"/>
              <a:t>normativa</a:t>
            </a:r>
            <a:r>
              <a:rPr lang="en-US" dirty="0" smtClean="0"/>
              <a:t> </a:t>
            </a:r>
            <a:r>
              <a:rPr lang="en-US" dirty="0" err="1" smtClean="0"/>
              <a:t>debe</a:t>
            </a:r>
            <a:r>
              <a:rPr lang="en-US" dirty="0" smtClean="0"/>
              <a:t> </a:t>
            </a:r>
            <a:r>
              <a:rPr lang="en-US" dirty="0" err="1" smtClean="0"/>
              <a:t>provenir</a:t>
            </a:r>
            <a:r>
              <a:rPr lang="en-US" dirty="0" smtClean="0"/>
              <a:t> de un </a:t>
            </a:r>
            <a:r>
              <a:rPr lang="en-US" dirty="0" err="1" smtClean="0"/>
              <a:t>proceso</a:t>
            </a:r>
            <a:r>
              <a:rPr lang="en-US" dirty="0" smtClean="0"/>
              <a:t> </a:t>
            </a:r>
            <a:r>
              <a:rPr lang="en-US" dirty="0" err="1" smtClean="0"/>
              <a:t>amplio</a:t>
            </a:r>
            <a:r>
              <a:rPr lang="en-US" dirty="0" smtClean="0"/>
              <a:t>, </a:t>
            </a:r>
            <a:r>
              <a:rPr lang="en-US" dirty="0" err="1" smtClean="0"/>
              <a:t>inclusivo</a:t>
            </a:r>
            <a:r>
              <a:rPr lang="en-US" dirty="0" smtClean="0"/>
              <a:t> y plural </a:t>
            </a:r>
            <a:r>
              <a:rPr lang="en-US" dirty="0" err="1" smtClean="0"/>
              <a:t>donde</a:t>
            </a:r>
            <a:r>
              <a:rPr lang="en-US" dirty="0" smtClean="0"/>
              <a:t> </a:t>
            </a:r>
            <a:r>
              <a:rPr lang="en-US" dirty="0" err="1" smtClean="0"/>
              <a:t>participen</a:t>
            </a:r>
            <a:r>
              <a:rPr lang="en-US" dirty="0" smtClean="0"/>
              <a:t> </a:t>
            </a:r>
            <a:r>
              <a:rPr lang="en-US" dirty="0" err="1" smtClean="0"/>
              <a:t>conjuntamente</a:t>
            </a:r>
            <a:r>
              <a:rPr lang="en-US" dirty="0" smtClean="0"/>
              <a:t> el Estado y </a:t>
            </a:r>
            <a:r>
              <a:rPr lang="en-US" dirty="0" err="1" smtClean="0"/>
              <a:t>las</a:t>
            </a:r>
            <a:r>
              <a:rPr lang="en-US" dirty="0" smtClean="0"/>
              <a:t> OSC.</a:t>
            </a:r>
          </a:p>
          <a:p>
            <a:pPr eaLnBrk="1" hangingPunct="1">
              <a:defRPr/>
            </a:pPr>
            <a:endParaRPr lang="es-EC" i="1" dirty="0" smtClean="0">
              <a:latin typeface="+mj-lt"/>
            </a:endParaRPr>
          </a:p>
          <a:p>
            <a:pPr marL="0" indent="0">
              <a:buFontTx/>
              <a:buChar char="-"/>
              <a:defRPr/>
            </a:pPr>
            <a:endParaRPr lang="es-EC" dirty="0" smtClean="0">
              <a:latin typeface="Times New Roman" charset="0"/>
            </a:endParaRPr>
          </a:p>
        </p:txBody>
      </p:sp>
      <p:sp>
        <p:nvSpPr>
          <p:cNvPr id="10" name="9 CuadroTexto"/>
          <p:cNvSpPr txBox="1"/>
          <p:nvPr/>
        </p:nvSpPr>
        <p:spPr>
          <a:xfrm>
            <a:off x="827088" y="765175"/>
            <a:ext cx="6840537" cy="1014413"/>
          </a:xfrm>
          <a:prstGeom prst="rect">
            <a:avLst/>
          </a:prstGeom>
          <a:noFill/>
        </p:spPr>
        <p:txBody>
          <a:bodyPr>
            <a:spAutoFit/>
          </a:bodyPr>
          <a:lstStyle/>
          <a:p>
            <a:pPr>
              <a:defRPr/>
            </a:pPr>
            <a:r>
              <a:rPr lang="en-US" sz="3600" b="1" kern="0" dirty="0" err="1">
                <a:solidFill>
                  <a:schemeClr val="accent6">
                    <a:lumMod val="75000"/>
                  </a:schemeClr>
                </a:solidFill>
                <a:latin typeface="+mj-lt"/>
                <a:cs typeface="Times New Roman" pitchFamily="16" charset="0"/>
              </a:rPr>
              <a:t>Algunas</a:t>
            </a:r>
            <a:r>
              <a:rPr lang="en-US" sz="3600" b="1" kern="0" dirty="0">
                <a:solidFill>
                  <a:schemeClr val="accent6">
                    <a:lumMod val="75000"/>
                  </a:schemeClr>
                </a:solidFill>
                <a:latin typeface="+mj-lt"/>
                <a:cs typeface="Times New Roman" pitchFamily="16" charset="0"/>
              </a:rPr>
              <a:t> </a:t>
            </a:r>
            <a:r>
              <a:rPr lang="en-US" sz="3600" b="1" kern="0" dirty="0" err="1">
                <a:solidFill>
                  <a:schemeClr val="accent6">
                    <a:lumMod val="75000"/>
                  </a:schemeClr>
                </a:solidFill>
                <a:latin typeface="+mj-lt"/>
                <a:cs typeface="Times New Roman" pitchFamily="16" charset="0"/>
              </a:rPr>
              <a:t>reflexiones</a:t>
            </a:r>
            <a:r>
              <a:rPr lang="en-US" sz="3600" b="1" kern="0" dirty="0">
                <a:solidFill>
                  <a:schemeClr val="accent6">
                    <a:lumMod val="75000"/>
                  </a:schemeClr>
                </a:solidFill>
                <a:latin typeface="+mj-lt"/>
                <a:cs typeface="Times New Roman" pitchFamily="16" charset="0"/>
              </a:rPr>
              <a:t> finales</a:t>
            </a:r>
          </a:p>
          <a:p>
            <a:pPr>
              <a:defRPr/>
            </a:pPr>
            <a:r>
              <a:rPr lang="en-US" dirty="0">
                <a:solidFill>
                  <a:schemeClr val="accent6"/>
                </a:solidFill>
              </a:rPr>
              <a:t> </a:t>
            </a:r>
            <a:endParaRPr lang="es-EC" dirty="0">
              <a:solidFill>
                <a:schemeClr val="accent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755650" y="1714500"/>
            <a:ext cx="8208963" cy="4751388"/>
          </a:xfrm>
          <a:prstGeom prst="rect">
            <a:avLst/>
          </a:prstGeom>
          <a:noFill/>
          <a:ln w="9525">
            <a:noFill/>
            <a:miter lim="800000"/>
            <a:headEnd/>
            <a:tailEnd/>
          </a:ln>
        </p:spPr>
        <p:txBody>
          <a:bodyPr/>
          <a:lstStyle/>
          <a:p>
            <a:pPr algn="just">
              <a:buFontTx/>
              <a:buChar char="-"/>
              <a:defRPr/>
            </a:pPr>
            <a:r>
              <a:rPr lang="en-US" dirty="0">
                <a:solidFill>
                  <a:schemeClr val="tx1"/>
                </a:solidFill>
                <a:latin typeface="+mj-lt"/>
                <a:ea typeface="ヒラギノ角ゴ Pro W3"/>
                <a:cs typeface="ヒラギノ角ゴ Pro W3"/>
              </a:rPr>
              <a:t> </a:t>
            </a:r>
            <a:r>
              <a:rPr lang="en-US" dirty="0">
                <a:solidFill>
                  <a:schemeClr val="tx1"/>
                </a:solidFill>
                <a:latin typeface="+mn-lt"/>
                <a:ea typeface="ヒラギノ角ゴ Pro W3"/>
                <a:cs typeface="ヒラギノ角ゴ Pro W3"/>
              </a:rPr>
              <a:t>Para </a:t>
            </a:r>
            <a:r>
              <a:rPr lang="en-US" dirty="0" err="1">
                <a:solidFill>
                  <a:schemeClr val="tx1"/>
                </a:solidFill>
                <a:latin typeface="+mn-lt"/>
                <a:ea typeface="ヒラギノ角ゴ Pro W3"/>
                <a:cs typeface="ヒラギノ角ゴ Pro W3"/>
              </a:rPr>
              <a:t>ello</a:t>
            </a:r>
            <a:r>
              <a:rPr lang="en-US" dirty="0">
                <a:solidFill>
                  <a:schemeClr val="tx1"/>
                </a:solidFill>
                <a:latin typeface="+mn-lt"/>
                <a:ea typeface="ヒラギノ角ゴ Pro W3"/>
                <a:cs typeface="ヒラギノ角ゴ Pro W3"/>
              </a:rPr>
              <a:t>, se </a:t>
            </a:r>
            <a:r>
              <a:rPr lang="en-US" dirty="0" err="1">
                <a:solidFill>
                  <a:schemeClr val="tx1"/>
                </a:solidFill>
                <a:latin typeface="+mn-lt"/>
                <a:ea typeface="ヒラギノ角ゴ Pro W3"/>
                <a:cs typeface="ヒラギノ角ゴ Pro W3"/>
              </a:rPr>
              <a:t>requiere</a:t>
            </a:r>
            <a:r>
              <a:rPr lang="en-US" dirty="0">
                <a:solidFill>
                  <a:schemeClr val="tx1"/>
                </a:solidFill>
                <a:latin typeface="+mn-lt"/>
                <a:ea typeface="ヒラギノ角ゴ Pro W3"/>
                <a:cs typeface="ヒラギノ角ゴ Pro W3"/>
              </a:rPr>
              <a:t> un sector </a:t>
            </a:r>
            <a:r>
              <a:rPr lang="en-US" dirty="0" err="1">
                <a:solidFill>
                  <a:schemeClr val="tx1"/>
                </a:solidFill>
                <a:latin typeface="+mn-lt"/>
                <a:ea typeface="ヒラギノ角ゴ Pro W3"/>
                <a:cs typeface="ヒラギノ角ゴ Pro W3"/>
              </a:rPr>
              <a:t>transparente</a:t>
            </a:r>
            <a:r>
              <a:rPr lang="en-US" dirty="0">
                <a:solidFill>
                  <a:schemeClr val="tx1"/>
                </a:solidFill>
                <a:latin typeface="+mn-lt"/>
                <a:ea typeface="ヒラギノ角ゴ Pro W3"/>
                <a:cs typeface="ヒラギノ角ゴ Pro W3"/>
              </a:rPr>
              <a:t>, con </a:t>
            </a:r>
            <a:r>
              <a:rPr lang="en-US" dirty="0" err="1">
                <a:solidFill>
                  <a:schemeClr val="tx1"/>
                </a:solidFill>
                <a:latin typeface="+mn-lt"/>
                <a:ea typeface="ヒラギノ角ゴ Pro W3"/>
                <a:cs typeface="ヒラギノ角ゴ Pro W3"/>
              </a:rPr>
              <a:t>capacidades</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para</a:t>
            </a:r>
            <a:r>
              <a:rPr lang="en-US" dirty="0">
                <a:solidFill>
                  <a:schemeClr val="tx1"/>
                </a:solidFill>
                <a:latin typeface="+mn-lt"/>
                <a:ea typeface="ヒラギノ角ゴ Pro W3"/>
                <a:cs typeface="ヒラギノ角ゴ Pro W3"/>
              </a:rPr>
              <a:t>  ser </a:t>
            </a:r>
            <a:r>
              <a:rPr lang="en-US" dirty="0" err="1">
                <a:solidFill>
                  <a:schemeClr val="tx1"/>
                </a:solidFill>
                <a:latin typeface="+mn-lt"/>
                <a:ea typeface="ヒラギノ角ゴ Pro W3"/>
                <a:cs typeface="ヒラギノ角ゴ Pro W3"/>
              </a:rPr>
              <a:t>reconocida</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por</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su</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contribución</a:t>
            </a:r>
            <a:r>
              <a:rPr lang="en-US" dirty="0">
                <a:solidFill>
                  <a:schemeClr val="tx1"/>
                </a:solidFill>
                <a:latin typeface="+mn-lt"/>
                <a:ea typeface="ヒラギノ角ゴ Pro W3"/>
                <a:cs typeface="ヒラギノ角ゴ Pro W3"/>
              </a:rPr>
              <a:t> con el </a:t>
            </a:r>
            <a:r>
              <a:rPr lang="en-US" dirty="0" err="1">
                <a:solidFill>
                  <a:schemeClr val="tx1"/>
                </a:solidFill>
                <a:latin typeface="+mn-lt"/>
                <a:ea typeface="ヒラギノ角ゴ Pro W3"/>
                <a:cs typeface="ヒラギノ角ゴ Pro W3"/>
              </a:rPr>
              <a:t>bien</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público</a:t>
            </a:r>
            <a:r>
              <a:rPr lang="en-US" dirty="0">
                <a:solidFill>
                  <a:schemeClr val="tx1"/>
                </a:solidFill>
                <a:latin typeface="+mn-lt"/>
                <a:ea typeface="ヒラギノ角ゴ Pro W3"/>
                <a:cs typeface="ヒラギノ角ゴ Pro W3"/>
              </a:rPr>
              <a:t>. </a:t>
            </a:r>
          </a:p>
          <a:p>
            <a:pPr algn="just">
              <a:buFontTx/>
              <a:buChar char="-"/>
              <a:defRPr/>
            </a:pP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Lograr</a:t>
            </a:r>
            <a:r>
              <a:rPr lang="en-US" dirty="0">
                <a:solidFill>
                  <a:schemeClr val="tx1"/>
                </a:solidFill>
                <a:latin typeface="+mn-lt"/>
                <a:ea typeface="ヒラギノ角ゴ Pro W3"/>
                <a:cs typeface="ヒラギノ角ゴ Pro W3"/>
              </a:rPr>
              <a:t> un sector </a:t>
            </a:r>
            <a:r>
              <a:rPr lang="en-US" dirty="0" err="1">
                <a:solidFill>
                  <a:schemeClr val="tx1"/>
                </a:solidFill>
                <a:latin typeface="+mn-lt"/>
                <a:ea typeface="ヒラギノ角ゴ Pro W3"/>
                <a:cs typeface="ヒラギノ角ゴ Pro W3"/>
              </a:rPr>
              <a:t>más</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transparente</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es</a:t>
            </a:r>
            <a:r>
              <a:rPr lang="en-US" dirty="0">
                <a:solidFill>
                  <a:schemeClr val="tx1"/>
                </a:solidFill>
                <a:latin typeface="+mn-lt"/>
                <a:ea typeface="ヒラギノ角ゴ Pro W3"/>
                <a:cs typeface="ヒラギノ角ゴ Pro W3"/>
              </a:rPr>
              <a:t> un </a:t>
            </a:r>
            <a:r>
              <a:rPr lang="en-US" dirty="0" err="1">
                <a:solidFill>
                  <a:schemeClr val="tx1"/>
                </a:solidFill>
                <a:latin typeface="+mn-lt"/>
                <a:ea typeface="ヒラギノ角ゴ Pro W3"/>
                <a:cs typeface="ヒラギノ角ゴ Pro W3"/>
              </a:rPr>
              <a:t>proceso</a:t>
            </a:r>
            <a:r>
              <a:rPr lang="en-US" dirty="0">
                <a:solidFill>
                  <a:schemeClr val="tx1"/>
                </a:solidFill>
                <a:latin typeface="+mn-lt"/>
                <a:ea typeface="ヒラギノ角ゴ Pro W3"/>
                <a:cs typeface="ヒラギノ角ゴ Pro W3"/>
              </a:rPr>
              <a:t> gradual, </a:t>
            </a:r>
            <a:r>
              <a:rPr lang="en-US" dirty="0" err="1">
                <a:solidFill>
                  <a:schemeClr val="tx1"/>
                </a:solidFill>
                <a:latin typeface="+mn-lt"/>
                <a:ea typeface="ヒラギノ角ゴ Pro W3"/>
                <a:cs typeface="ヒラギノ角ゴ Pro W3"/>
              </a:rPr>
              <a:t>dinámico</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afectado</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por</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factores</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externos</a:t>
            </a:r>
            <a:r>
              <a:rPr lang="en-US" dirty="0">
                <a:solidFill>
                  <a:schemeClr val="tx1"/>
                </a:solidFill>
                <a:latin typeface="+mn-lt"/>
                <a:ea typeface="ヒラギノ角ゴ Pro W3"/>
                <a:cs typeface="ヒラギノ角ゴ Pro W3"/>
              </a:rPr>
              <a:t> e </a:t>
            </a:r>
            <a:r>
              <a:rPr lang="en-US" dirty="0" err="1">
                <a:solidFill>
                  <a:schemeClr val="tx1"/>
                </a:solidFill>
                <a:latin typeface="+mn-lt"/>
                <a:ea typeface="ヒラギノ角ゴ Pro W3"/>
                <a:cs typeface="ヒラギノ角ゴ Pro W3"/>
              </a:rPr>
              <a:t>internos</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que</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requiere</a:t>
            </a:r>
            <a:r>
              <a:rPr lang="en-US" dirty="0">
                <a:solidFill>
                  <a:schemeClr val="tx1"/>
                </a:solidFill>
                <a:latin typeface="+mn-lt"/>
                <a:ea typeface="ヒラギノ角ゴ Pro W3"/>
                <a:cs typeface="ヒラギノ角ゴ Pro W3"/>
              </a:rPr>
              <a:t> </a:t>
            </a:r>
            <a:r>
              <a:rPr lang="en-US" b="1" dirty="0" err="1">
                <a:solidFill>
                  <a:schemeClr val="tx1"/>
                </a:solidFill>
                <a:latin typeface="+mn-lt"/>
                <a:ea typeface="ヒラギノ角ゴ Pro W3"/>
                <a:cs typeface="ヒラギノ角ゴ Pro W3"/>
              </a:rPr>
              <a:t>líderazgos</a:t>
            </a:r>
            <a:r>
              <a:rPr lang="en-US" b="1" dirty="0">
                <a:solidFill>
                  <a:schemeClr val="tx1"/>
                </a:solidFill>
                <a:latin typeface="+mn-lt"/>
                <a:ea typeface="ヒラギノ角ゴ Pro W3"/>
                <a:cs typeface="ヒラギノ角ゴ Pro W3"/>
              </a:rPr>
              <a:t> en </a:t>
            </a:r>
            <a:r>
              <a:rPr lang="en-US" b="1" dirty="0" err="1">
                <a:solidFill>
                  <a:schemeClr val="tx1"/>
                </a:solidFill>
                <a:latin typeface="+mn-lt"/>
                <a:ea typeface="ヒラギノ角ゴ Pro W3"/>
                <a:cs typeface="ヒラギノ角ゴ Pro W3"/>
              </a:rPr>
              <a:t>redes</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sistemas</a:t>
            </a:r>
            <a:r>
              <a:rPr lang="en-US" dirty="0">
                <a:solidFill>
                  <a:schemeClr val="tx1"/>
                </a:solidFill>
                <a:latin typeface="+mn-lt"/>
                <a:ea typeface="ヒラギノ角ゴ Pro W3"/>
                <a:cs typeface="ヒラギノ角ゴ Pro W3"/>
              </a:rPr>
              <a:t> y </a:t>
            </a:r>
            <a:r>
              <a:rPr lang="en-US" dirty="0" err="1">
                <a:solidFill>
                  <a:schemeClr val="tx1"/>
                </a:solidFill>
                <a:latin typeface="+mn-lt"/>
                <a:ea typeface="ヒラギノ角ゴ Pro W3"/>
                <a:cs typeface="ヒラギノ角ゴ Pro W3"/>
              </a:rPr>
              <a:t>mecanismos</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efectivos</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así</a:t>
            </a:r>
            <a:r>
              <a:rPr lang="en-US" dirty="0">
                <a:solidFill>
                  <a:schemeClr val="tx1"/>
                </a:solidFill>
                <a:latin typeface="+mn-lt"/>
                <a:ea typeface="ヒラギノ角ゴ Pro W3"/>
                <a:cs typeface="ヒラギノ角ゴ Pro W3"/>
              </a:rPr>
              <a:t> </a:t>
            </a:r>
            <a:r>
              <a:rPr lang="en-US" dirty="0" err="1">
                <a:solidFill>
                  <a:schemeClr val="tx1"/>
                </a:solidFill>
                <a:latin typeface="+mn-lt"/>
                <a:ea typeface="ヒラギノ角ゴ Pro W3"/>
                <a:cs typeface="ヒラギノ角ゴ Pro W3"/>
              </a:rPr>
              <a:t>como</a:t>
            </a:r>
            <a:r>
              <a:rPr lang="en-US" dirty="0">
                <a:solidFill>
                  <a:schemeClr val="tx1"/>
                </a:solidFill>
                <a:latin typeface="+mn-lt"/>
                <a:ea typeface="ヒラギノ角ゴ Pro W3"/>
                <a:cs typeface="ヒラギノ角ゴ Pro W3"/>
              </a:rPr>
              <a:t> un </a:t>
            </a:r>
            <a:r>
              <a:rPr lang="en-US" dirty="0" err="1">
                <a:solidFill>
                  <a:schemeClr val="tx1"/>
                </a:solidFill>
                <a:latin typeface="+mn-lt"/>
                <a:ea typeface="ヒラギノ角ゴ Pro W3"/>
                <a:cs typeface="ヒラギノ角ゴ Pro W3"/>
              </a:rPr>
              <a:t>claro</a:t>
            </a:r>
            <a:r>
              <a:rPr lang="en-US" dirty="0">
                <a:solidFill>
                  <a:schemeClr val="tx1"/>
                </a:solidFill>
                <a:latin typeface="+mn-lt"/>
                <a:ea typeface="ヒラギノ角ゴ Pro W3"/>
                <a:cs typeface="ヒラギノ角ゴ Pro W3"/>
              </a:rPr>
              <a:t> </a:t>
            </a:r>
            <a:r>
              <a:rPr lang="en-US" b="1" dirty="0" err="1">
                <a:solidFill>
                  <a:schemeClr val="tx1"/>
                </a:solidFill>
                <a:latin typeface="+mn-lt"/>
                <a:ea typeface="ヒラギノ角ゴ Pro W3"/>
                <a:cs typeface="ヒラギノ角ゴ Pro W3"/>
              </a:rPr>
              <a:t>compromiso</a:t>
            </a:r>
            <a:r>
              <a:rPr lang="en-US" b="1" dirty="0">
                <a:solidFill>
                  <a:schemeClr val="tx1"/>
                </a:solidFill>
                <a:latin typeface="+mn-lt"/>
                <a:ea typeface="ヒラギノ角ゴ Pro W3"/>
                <a:cs typeface="ヒラギノ角ゴ Pro W3"/>
              </a:rPr>
              <a:t> </a:t>
            </a:r>
            <a:r>
              <a:rPr lang="en-US" b="1" dirty="0" err="1">
                <a:solidFill>
                  <a:schemeClr val="tx1"/>
                </a:solidFill>
                <a:latin typeface="+mn-lt"/>
                <a:ea typeface="ヒラギノ角ゴ Pro W3"/>
                <a:cs typeface="ヒラギノ角ゴ Pro W3"/>
              </a:rPr>
              <a:t>ético</a:t>
            </a:r>
            <a:r>
              <a:rPr lang="en-US" dirty="0">
                <a:solidFill>
                  <a:schemeClr val="tx1"/>
                </a:solidFill>
                <a:latin typeface="+mn-lt"/>
                <a:ea typeface="ヒラギノ角ゴ Pro W3"/>
                <a:cs typeface="ヒラギノ角ゴ Pro W3"/>
              </a:rPr>
              <a:t>. </a:t>
            </a:r>
            <a:endParaRPr lang="es-EC" dirty="0">
              <a:solidFill>
                <a:schemeClr val="tx1"/>
              </a:solidFill>
              <a:latin typeface="+mn-lt"/>
              <a:ea typeface="ヒラギノ角ゴ Pro W3"/>
              <a:cs typeface="ヒラギノ角ゴ Pro W3"/>
            </a:endParaRPr>
          </a:p>
          <a:p>
            <a:pPr algn="just">
              <a:buFontTx/>
              <a:buChar char="-"/>
              <a:defRPr/>
            </a:pPr>
            <a:r>
              <a:rPr lang="es-EC" dirty="0">
                <a:solidFill>
                  <a:schemeClr val="tx1"/>
                </a:solidFill>
                <a:latin typeface="+mn-lt"/>
                <a:ea typeface="ＭＳ Ｐゴシック" pitchFamily="1" charset="-128"/>
                <a:cs typeface="Times New Roman" pitchFamily="16" charset="0"/>
              </a:rPr>
              <a:t> Para lograr estos objetivos, es fundamental mantener </a:t>
            </a:r>
            <a:r>
              <a:rPr lang="es-EC" dirty="0">
                <a:solidFill>
                  <a:schemeClr val="tx1"/>
                </a:solidFill>
                <a:latin typeface="+mn-lt"/>
                <a:ea typeface="ＭＳ Ｐゴシック" pitchFamily="1" charset="-128"/>
                <a:cs typeface="Times New Roman" pitchFamily="16" charset="0"/>
              </a:rPr>
              <a:t>y profundizar el </a:t>
            </a:r>
            <a:r>
              <a:rPr lang="es-EC" b="1" dirty="0">
                <a:solidFill>
                  <a:schemeClr val="tx1"/>
                </a:solidFill>
                <a:latin typeface="+mn-lt"/>
                <a:ea typeface="ＭＳ Ｐゴシック" pitchFamily="1" charset="-128"/>
                <a:cs typeface="Times New Roman" pitchFamily="16" charset="0"/>
              </a:rPr>
              <a:t>espíritu constructivo</a:t>
            </a:r>
            <a:r>
              <a:rPr lang="es-EC" dirty="0">
                <a:solidFill>
                  <a:schemeClr val="tx1"/>
                </a:solidFill>
                <a:latin typeface="+mn-lt"/>
                <a:ea typeface="ＭＳ Ｐゴシック" pitchFamily="1" charset="-128"/>
                <a:cs typeface="Times New Roman" pitchFamily="16" charset="0"/>
              </a:rPr>
              <a:t>, la </a:t>
            </a:r>
            <a:r>
              <a:rPr lang="es-EC" b="1" dirty="0">
                <a:solidFill>
                  <a:schemeClr val="tx1"/>
                </a:solidFill>
                <a:latin typeface="+mn-lt"/>
                <a:ea typeface="ＭＳ Ｐゴシック" pitchFamily="1" charset="-128"/>
                <a:cs typeface="Times New Roman" pitchFamily="16" charset="0"/>
              </a:rPr>
              <a:t>independencia</a:t>
            </a:r>
            <a:r>
              <a:rPr lang="es-EC" dirty="0">
                <a:solidFill>
                  <a:schemeClr val="tx1"/>
                </a:solidFill>
                <a:latin typeface="+mn-lt"/>
                <a:ea typeface="ＭＳ Ｐゴシック" pitchFamily="1" charset="-128"/>
                <a:cs typeface="Times New Roman" pitchFamily="16" charset="0"/>
              </a:rPr>
              <a:t> y la </a:t>
            </a:r>
            <a:r>
              <a:rPr lang="es-EC" b="1" dirty="0">
                <a:solidFill>
                  <a:schemeClr val="tx1"/>
                </a:solidFill>
                <a:latin typeface="+mn-lt"/>
                <a:ea typeface="ＭＳ Ｐゴシック" pitchFamily="1" charset="-128"/>
                <a:cs typeface="Times New Roman" pitchFamily="16" charset="0"/>
              </a:rPr>
              <a:t>visión</a:t>
            </a:r>
            <a:r>
              <a:rPr lang="es-EC" dirty="0">
                <a:solidFill>
                  <a:schemeClr val="tx1"/>
                </a:solidFill>
                <a:latin typeface="+mn-lt"/>
                <a:ea typeface="ＭＳ Ｐゴシック" pitchFamily="1" charset="-128"/>
                <a:cs typeface="Times New Roman" pitchFamily="16" charset="0"/>
              </a:rPr>
              <a:t> que nos permitirá inspirar no sólo una normativa de calidad sino prácticas que promuevan el florecimiento de una sociedad civil más transparente, </a:t>
            </a:r>
            <a:r>
              <a:rPr lang="es-EC" dirty="0">
                <a:solidFill>
                  <a:schemeClr val="tx1"/>
                </a:solidFill>
                <a:latin typeface="+mn-lt"/>
                <a:ea typeface="ＭＳ Ｐゴシック" pitchFamily="1" charset="-128"/>
                <a:cs typeface="Times New Roman" pitchFamily="16" charset="0"/>
              </a:rPr>
              <a:t>autónoma y propositiva.</a:t>
            </a:r>
            <a:endParaRPr lang="es-ES_tradnl" dirty="0">
              <a:solidFill>
                <a:schemeClr val="tx1"/>
              </a:solidFill>
              <a:latin typeface="+mn-lt"/>
              <a:ea typeface="ＭＳ Ｐゴシック" pitchFamily="1" charset="-128"/>
              <a:cs typeface="Times New Roman" pitchFamily="16" charset="0"/>
            </a:endParaRPr>
          </a:p>
        </p:txBody>
      </p:sp>
      <p:sp>
        <p:nvSpPr>
          <p:cNvPr id="4" name="3 Rectángulo"/>
          <p:cNvSpPr/>
          <p:nvPr/>
        </p:nvSpPr>
        <p:spPr>
          <a:xfrm>
            <a:off x="179388" y="822325"/>
            <a:ext cx="7286625" cy="590550"/>
          </a:xfrm>
          <a:prstGeom prst="rect">
            <a:avLst/>
          </a:prstGeom>
        </p:spPr>
        <p:txBody>
          <a:bodyPr>
            <a:spAutoFit/>
          </a:bodyPr>
          <a:lstStyle/>
          <a:p>
            <a:pPr algn="ctr" eaLnBrk="0" hangingPunct="0">
              <a:lnSpc>
                <a:spcPct val="90000"/>
              </a:lnSpc>
              <a:buClr>
                <a:srgbClr val="000000"/>
              </a:buClr>
              <a:buSzPct val="100000"/>
              <a:buFont typeface="Times New Roman" pitchFamily="16" charset="0"/>
              <a:buNone/>
              <a:defRPr/>
            </a:pPr>
            <a:r>
              <a:rPr lang="en-US" sz="3600" b="1" kern="0" dirty="0" err="1">
                <a:solidFill>
                  <a:schemeClr val="accent6">
                    <a:lumMod val="75000"/>
                  </a:schemeClr>
                </a:solidFill>
                <a:latin typeface="+mj-lt"/>
                <a:cs typeface="Times New Roman" pitchFamily="16" charset="0"/>
              </a:rPr>
              <a:t>Algunas</a:t>
            </a:r>
            <a:r>
              <a:rPr lang="en-US" sz="3600" b="1" kern="0" dirty="0">
                <a:solidFill>
                  <a:schemeClr val="accent6">
                    <a:lumMod val="75000"/>
                  </a:schemeClr>
                </a:solidFill>
                <a:latin typeface="+mj-lt"/>
                <a:cs typeface="Times New Roman" pitchFamily="16" charset="0"/>
              </a:rPr>
              <a:t> </a:t>
            </a:r>
            <a:r>
              <a:rPr lang="en-US" sz="3600" b="1" kern="0" dirty="0" err="1">
                <a:solidFill>
                  <a:schemeClr val="accent6">
                    <a:lumMod val="75000"/>
                  </a:schemeClr>
                </a:solidFill>
                <a:latin typeface="+mj-lt"/>
                <a:cs typeface="Times New Roman" pitchFamily="16" charset="0"/>
              </a:rPr>
              <a:t>reflexiones</a:t>
            </a:r>
            <a:r>
              <a:rPr lang="en-US" sz="3600" b="1" kern="0" dirty="0">
                <a:solidFill>
                  <a:schemeClr val="accent6">
                    <a:lumMod val="75000"/>
                  </a:schemeClr>
                </a:solidFill>
                <a:latin typeface="+mj-lt"/>
                <a:cs typeface="Times New Roman" pitchFamily="16" charset="0"/>
              </a:rPr>
              <a:t> finales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446088" y="1500188"/>
            <a:ext cx="8697912" cy="1465262"/>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400" b="1">
                <a:solidFill>
                  <a:srgbClr val="FF6600"/>
                </a:solidFill>
              </a:rPr>
              <a:t>¡Muchas gracias!</a:t>
            </a:r>
            <a:r>
              <a:rPr lang="en-US" sz="4800" b="1">
                <a:solidFill>
                  <a:srgbClr val="FF6600"/>
                </a:solidFill>
              </a:rPr>
              <a:t> </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a:solidFill>
                  <a:srgbClr val="FF6600"/>
                </a:solidFill>
              </a:rPr>
              <a:t>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143000" y="1428750"/>
            <a:ext cx="6908800" cy="1143000"/>
          </a:xfrm>
          <a:prstGeom prst="rect">
            <a:avLst/>
          </a:prstGeom>
          <a:noFill/>
          <a:ln w="9525">
            <a:noFill/>
            <a:round/>
            <a:headEnd/>
            <a:tailEnd/>
          </a:ln>
        </p:spPr>
        <p:txBody>
          <a:bodyPr anchor="ctr"/>
          <a:lstStyle/>
          <a:p>
            <a:pPr algn="ctr">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a:solidFill>
                  <a:srgbClr val="003366"/>
                </a:solidFill>
                <a:latin typeface="Arial" pitchFamily="34" charset="0"/>
              </a:rPr>
              <a:t>1. Antecedentes al marco normativo para OSC</a:t>
            </a:r>
            <a:endParaRPr lang="es-CR" sz="4000" b="1">
              <a:solidFill>
                <a:srgbClr val="003366"/>
              </a:solidFill>
              <a:latin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571500"/>
            <a:ext cx="8572500" cy="1333500"/>
          </a:xfrm>
        </p:spPr>
        <p:txBody>
          <a:bodyPr/>
          <a:lstStyle/>
          <a:p>
            <a:pPr algn="ctr"/>
            <a:r>
              <a:rPr lang="es-ES_tradnl" sz="2600" smtClean="0"/>
              <a:t/>
            </a:r>
            <a:br>
              <a:rPr lang="es-ES_tradnl" sz="2600" smtClean="0"/>
            </a:br>
            <a:r>
              <a:rPr lang="es-ES_tradnl" sz="2600" smtClean="0"/>
              <a:t/>
            </a:r>
            <a:br>
              <a:rPr lang="es-ES_tradnl" sz="2600" smtClean="0"/>
            </a:br>
            <a:r>
              <a:rPr lang="es-ES_tradnl" sz="2600" smtClean="0"/>
              <a:t/>
            </a:r>
            <a:br>
              <a:rPr lang="es-ES_tradnl" sz="2600" smtClean="0"/>
            </a:br>
            <a:r>
              <a:rPr lang="en-US" sz="3200" smtClean="0">
                <a:solidFill>
                  <a:srgbClr val="003366"/>
                </a:solidFill>
              </a:rPr>
              <a:t>Marco jurídico y transparencia: Clave para las OSC en el Ecuador</a:t>
            </a:r>
            <a:r>
              <a:rPr lang="es-ES" smtClean="0"/>
              <a:t/>
            </a:r>
            <a:br>
              <a:rPr lang="es-ES" smtClean="0"/>
            </a:br>
            <a:endParaRPr lang="en-US" smtClean="0"/>
          </a:p>
        </p:txBody>
      </p:sp>
      <p:sp>
        <p:nvSpPr>
          <p:cNvPr id="8195" name="Rectangle 3"/>
          <p:cNvSpPr>
            <a:spLocks noGrp="1" noChangeArrowheads="1"/>
          </p:cNvSpPr>
          <p:nvPr>
            <p:ph type="body" idx="1"/>
          </p:nvPr>
        </p:nvSpPr>
        <p:spPr>
          <a:xfrm>
            <a:off x="714375" y="1357313"/>
            <a:ext cx="8180388" cy="5105400"/>
          </a:xfrm>
        </p:spPr>
        <p:txBody>
          <a:bodyPr/>
          <a:lstStyle/>
          <a:p>
            <a:pPr>
              <a:buFontTx/>
              <a:buChar char="-"/>
            </a:pPr>
            <a:endParaRPr lang="es-ES_tradnl" sz="2200" smtClean="0">
              <a:cs typeface="Arial" pitchFamily="34" charset="0"/>
            </a:endParaRPr>
          </a:p>
          <a:p>
            <a:pPr>
              <a:buFontTx/>
              <a:buChar char="-"/>
            </a:pPr>
            <a:r>
              <a:rPr lang="es-EC" sz="2400" smtClean="0"/>
              <a:t>Históricamente las OSC han sido uno de los espacios con mayor capacidad de promover tejido social, cultura cívica e inclusión socio-económica en el Ecuador.  </a:t>
            </a:r>
            <a:endParaRPr lang="de-DE" sz="2400" b="1" smtClean="0"/>
          </a:p>
          <a:p>
            <a:pPr>
              <a:buFontTx/>
              <a:buChar char="-"/>
            </a:pPr>
            <a:r>
              <a:rPr lang="es-EC" sz="2400" smtClean="0"/>
              <a:t>Para que las OSC puedan cumplir con su rol en la sociedad es clave contar con un marco jurídico que, en concordancia con los principios incorporados en nuestra Constitución, promueva mayores niveles de participación potenciando su creatividad, capacidad de innovación y autonomía.</a:t>
            </a:r>
          </a:p>
          <a:p>
            <a:pPr>
              <a:buFontTx/>
              <a:buChar char="-"/>
            </a:pPr>
            <a:r>
              <a:rPr lang="es-ES_tradnl" sz="2400" smtClean="0">
                <a:cs typeface="Arial" pitchFamily="34" charset="0"/>
              </a:rPr>
              <a:t>Se requieren, además, adecuados niveles de transparencia y rendición social de cuentas para mejorar la gestión, impactos y legitimidad de las OSC en la sociedad.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71500" y="0"/>
            <a:ext cx="8572500" cy="1333500"/>
          </a:xfrm>
        </p:spPr>
        <p:txBody>
          <a:bodyPr/>
          <a:lstStyle/>
          <a:p>
            <a:pPr algn="ctr">
              <a:buFont typeface="Times New Roman" pitchFamily="16" charset="0"/>
              <a:buNone/>
              <a:defRPr/>
            </a:pPr>
            <a:r>
              <a:rPr lang="es-ES_tradnl" sz="3200" dirty="0" smtClean="0">
                <a:solidFill>
                  <a:schemeClr val="accent6">
                    <a:lumMod val="75000"/>
                  </a:schemeClr>
                </a:solidFill>
              </a:rPr>
              <a:t>Los desafíos que nos plantea el marco jurídico vigente</a:t>
            </a:r>
            <a:endParaRPr lang="en-US" dirty="0" smtClean="0">
              <a:solidFill>
                <a:schemeClr val="accent6">
                  <a:lumMod val="75000"/>
                </a:schemeClr>
              </a:solidFill>
            </a:endParaRPr>
          </a:p>
        </p:txBody>
      </p:sp>
      <p:sp>
        <p:nvSpPr>
          <p:cNvPr id="9219" name="Rectangle 3"/>
          <p:cNvSpPr>
            <a:spLocks noGrp="1" noChangeArrowheads="1"/>
          </p:cNvSpPr>
          <p:nvPr>
            <p:ph type="body" idx="1"/>
          </p:nvPr>
        </p:nvSpPr>
        <p:spPr>
          <a:xfrm>
            <a:off x="714375" y="1285875"/>
            <a:ext cx="8429625" cy="5105400"/>
          </a:xfrm>
        </p:spPr>
        <p:txBody>
          <a:bodyPr/>
          <a:lstStyle/>
          <a:p>
            <a:pPr>
              <a:buFontTx/>
              <a:buChar char="-"/>
            </a:pPr>
            <a:endParaRPr lang="es-ES_tradnl" sz="2200" smtClean="0">
              <a:cs typeface="Arial" pitchFamily="34" charset="0"/>
            </a:endParaRPr>
          </a:p>
          <a:p>
            <a:pPr>
              <a:buFontTx/>
              <a:buChar char="-"/>
            </a:pPr>
            <a:r>
              <a:rPr lang="es-ES_tradnl" sz="2400" smtClean="0">
                <a:cs typeface="Arial" pitchFamily="34" charset="0"/>
              </a:rPr>
              <a:t>En el análisis realizado por varios juristas nacionales e internacionales se evidenció que el Decreto No. 982, promulgado en marzo del 2008, incorpora elementos que ponen en riesgo la garantía de los derechos de asociación y libre expresión, especialmente en cuatro puntos:</a:t>
            </a:r>
          </a:p>
          <a:p>
            <a:pPr lvl="1">
              <a:spcBef>
                <a:spcPct val="0"/>
              </a:spcBef>
            </a:pPr>
            <a:r>
              <a:rPr lang="es-EC" sz="2000" smtClean="0"/>
              <a:t>1</a:t>
            </a:r>
            <a:r>
              <a:rPr lang="es-EC" sz="2200" smtClean="0"/>
              <a:t>) </a:t>
            </a:r>
            <a:r>
              <a:rPr lang="es-EC" sz="2300" smtClean="0"/>
              <a:t>Discrecionalidad y desproporcionalidad en la disolución de las OSC</a:t>
            </a:r>
          </a:p>
          <a:p>
            <a:pPr lvl="1">
              <a:spcBef>
                <a:spcPct val="0"/>
              </a:spcBef>
            </a:pPr>
            <a:r>
              <a:rPr lang="es-EC" sz="2300" smtClean="0"/>
              <a:t>2) Discrecionalidad excesiva en la exigencia de información de las OSC</a:t>
            </a:r>
          </a:p>
          <a:p>
            <a:pPr lvl="1">
              <a:spcBef>
                <a:spcPct val="0"/>
              </a:spcBef>
            </a:pPr>
            <a:r>
              <a:rPr lang="es-EC" sz="2300" smtClean="0"/>
              <a:t>3) Revelación pública de la identidad de los miembros de las OSC</a:t>
            </a:r>
          </a:p>
          <a:p>
            <a:pPr lvl="1">
              <a:spcBef>
                <a:spcPct val="0"/>
              </a:spcBef>
            </a:pPr>
            <a:r>
              <a:rPr lang="es-EC" sz="2300" smtClean="0"/>
              <a:t>4) Barreras Financieras para la obtención de la Personería Legal</a:t>
            </a:r>
            <a:endParaRPr lang="es-ES" sz="2300" i="1"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71500" y="0"/>
            <a:ext cx="8572500" cy="1333500"/>
          </a:xfrm>
        </p:spPr>
        <p:txBody>
          <a:bodyPr/>
          <a:lstStyle/>
          <a:p>
            <a:pPr algn="ctr">
              <a:buFont typeface="Times New Roman" pitchFamily="16" charset="0"/>
              <a:buNone/>
              <a:defRPr/>
            </a:pPr>
            <a:r>
              <a:rPr lang="es-ES_tradnl" sz="2600" dirty="0" smtClean="0"/>
              <a:t/>
            </a:r>
            <a:br>
              <a:rPr lang="es-ES_tradnl" sz="2600" dirty="0" smtClean="0"/>
            </a:br>
            <a:r>
              <a:rPr lang="es-ES_tradnl" sz="2600" dirty="0" smtClean="0"/>
              <a:t/>
            </a:r>
            <a:br>
              <a:rPr lang="es-ES_tradnl" sz="2600" dirty="0" smtClean="0"/>
            </a:br>
            <a:r>
              <a:rPr lang="es-ES_tradnl" sz="2600" dirty="0" smtClean="0"/>
              <a:t/>
            </a:r>
            <a:br>
              <a:rPr lang="es-ES_tradnl" sz="2600" dirty="0" smtClean="0"/>
            </a:br>
            <a:r>
              <a:rPr lang="es-EC" sz="3200" dirty="0" smtClean="0">
                <a:solidFill>
                  <a:schemeClr val="accent6">
                    <a:lumMod val="75000"/>
                  </a:schemeClr>
                </a:solidFill>
              </a:rPr>
              <a:t>El Proyecto de Reglamento para OSC </a:t>
            </a:r>
            <a:endParaRPr lang="en-US" sz="3200" dirty="0" smtClean="0">
              <a:solidFill>
                <a:schemeClr val="accent6">
                  <a:lumMod val="75000"/>
                </a:schemeClr>
              </a:solidFill>
            </a:endParaRPr>
          </a:p>
        </p:txBody>
      </p:sp>
      <p:sp>
        <p:nvSpPr>
          <p:cNvPr id="10243" name="Rectangle 3"/>
          <p:cNvSpPr>
            <a:spLocks noGrp="1" noChangeArrowheads="1"/>
          </p:cNvSpPr>
          <p:nvPr>
            <p:ph type="body" idx="1"/>
          </p:nvPr>
        </p:nvSpPr>
        <p:spPr>
          <a:xfrm>
            <a:off x="971550" y="1412875"/>
            <a:ext cx="7929563" cy="5105400"/>
          </a:xfrm>
        </p:spPr>
        <p:txBody>
          <a:bodyPr/>
          <a:lstStyle/>
          <a:p>
            <a:pPr>
              <a:spcBef>
                <a:spcPct val="0"/>
              </a:spcBef>
              <a:buFontTx/>
              <a:buChar char="-"/>
            </a:pPr>
            <a:endParaRPr lang="es-ES_tradnl" sz="2200" smtClean="0">
              <a:cs typeface="Arial" pitchFamily="34" charset="0"/>
            </a:endParaRPr>
          </a:p>
          <a:p>
            <a:pPr>
              <a:spcBef>
                <a:spcPct val="0"/>
              </a:spcBef>
              <a:buFontTx/>
              <a:buChar char="-"/>
            </a:pPr>
            <a:r>
              <a:rPr lang="es-EC" sz="2400" smtClean="0"/>
              <a:t>El Proyecto de </a:t>
            </a:r>
            <a:r>
              <a:rPr lang="es-EC" sz="2400" b="1" smtClean="0"/>
              <a:t>Reglamento para Personas Jurídicas de Derecho Privado con Finalidad Social y Sin Fines de Lucro </a:t>
            </a:r>
            <a:r>
              <a:rPr lang="es-EC" sz="2400" smtClean="0"/>
              <a:t>presentado por la Secretaría de Pueblos en diciembre del 2010 mejora algunos de los aspectos que preocupaban del Decreto No. 982 (e.g. precisa la información a incluir en el RUOSC).</a:t>
            </a:r>
          </a:p>
          <a:p>
            <a:pPr>
              <a:spcBef>
                <a:spcPct val="0"/>
              </a:spcBef>
              <a:buFontTx/>
              <a:buChar char="-"/>
            </a:pPr>
            <a:r>
              <a:rPr lang="en-US" sz="2400" smtClean="0"/>
              <a:t>Sin embargo, mantiene y, en algunos casos, acentúa otros aspectos:</a:t>
            </a:r>
          </a:p>
          <a:p>
            <a:pPr marL="914400" lvl="1" indent="-457200">
              <a:spcBef>
                <a:spcPct val="0"/>
              </a:spcBef>
              <a:buFont typeface="Arial" pitchFamily="34" charset="0"/>
              <a:buAutoNum type="arabicPeriod"/>
            </a:pPr>
            <a:r>
              <a:rPr lang="en-US" sz="2200" smtClean="0"/>
              <a:t>Expande las causales de disolución (e.g. prohibición de realizar proselitismo político)</a:t>
            </a:r>
          </a:p>
          <a:p>
            <a:pPr marL="914400" lvl="1" indent="-457200">
              <a:spcBef>
                <a:spcPct val="0"/>
              </a:spcBef>
              <a:buFont typeface="Arial" pitchFamily="34" charset="0"/>
              <a:buAutoNum type="arabicPeriod"/>
            </a:pPr>
            <a:r>
              <a:rPr lang="en-US" sz="2200" smtClean="0"/>
              <a:t>Eleva el monto requerido para establecer una Fundación</a:t>
            </a:r>
          </a:p>
          <a:p>
            <a:pPr marL="914400" lvl="1" indent="-457200">
              <a:spcBef>
                <a:spcPct val="0"/>
              </a:spcBef>
              <a:buFont typeface="Arial" pitchFamily="34" charset="0"/>
              <a:buAutoNum type="arabicPeriod"/>
            </a:pPr>
            <a:r>
              <a:rPr lang="en-US" sz="2200" smtClean="0"/>
              <a:t>Incluye la figura del control ciudadano</a:t>
            </a:r>
          </a:p>
          <a:p>
            <a:pPr marL="914400" lvl="1" indent="-457200">
              <a:spcBef>
                <a:spcPct val="0"/>
              </a:spcBef>
              <a:buFont typeface="Arial" pitchFamily="34" charset="0"/>
              <a:buAutoNum type="arabicPeriod"/>
            </a:pPr>
            <a:r>
              <a:rPr lang="en-US" sz="2200" smtClean="0"/>
              <a:t>Incorpora el proceso de depuración permanente</a:t>
            </a:r>
            <a:endParaRPr lang="es-EC" sz="2200" smtClean="0"/>
          </a:p>
          <a:p>
            <a:pPr>
              <a:spcBef>
                <a:spcPct val="0"/>
              </a:spcBef>
              <a:buFontTx/>
              <a:buChar char="-"/>
            </a:pPr>
            <a:endParaRPr lang="en-US" sz="2400" smtClean="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Rectángulo"/>
          <p:cNvSpPr>
            <a:spLocks noChangeArrowheads="1"/>
          </p:cNvSpPr>
          <p:nvPr/>
        </p:nvSpPr>
        <p:spPr bwMode="auto">
          <a:xfrm>
            <a:off x="1116013" y="1628775"/>
            <a:ext cx="6859587" cy="646113"/>
          </a:xfrm>
          <a:prstGeom prst="rect">
            <a:avLst/>
          </a:prstGeom>
          <a:noFill/>
          <a:ln w="9525">
            <a:noFill/>
            <a:miter lim="800000"/>
            <a:headEnd/>
            <a:tailEnd/>
          </a:ln>
        </p:spPr>
        <p:txBody>
          <a:bodyPr>
            <a:spAutoFit/>
          </a:bodyPr>
          <a:lstStyle/>
          <a:p>
            <a:pPr algn="ctr">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b="1" dirty="0">
                <a:solidFill>
                  <a:schemeClr val="accent6">
                    <a:lumMod val="75000"/>
                  </a:schemeClr>
                </a:solidFill>
                <a:latin typeface="Arial" pitchFamily="34" charset="0"/>
              </a:rPr>
              <a:t>2. </a:t>
            </a:r>
            <a:r>
              <a:rPr lang="en-US" sz="4000" b="1" dirty="0" err="1">
                <a:solidFill>
                  <a:schemeClr val="accent6">
                    <a:lumMod val="75000"/>
                  </a:schemeClr>
                </a:solidFill>
                <a:latin typeface="Arial" pitchFamily="34" charset="0"/>
              </a:rPr>
              <a:t>Estrategias</a:t>
            </a:r>
            <a:r>
              <a:rPr lang="en-US" sz="4000" b="1" dirty="0">
                <a:solidFill>
                  <a:schemeClr val="accent6">
                    <a:lumMod val="75000"/>
                  </a:schemeClr>
                </a:solidFill>
                <a:latin typeface="Arial" pitchFamily="34" charset="0"/>
              </a:rPr>
              <a:t> de </a:t>
            </a:r>
            <a:r>
              <a:rPr lang="en-US" sz="4000" b="1" dirty="0" err="1">
                <a:solidFill>
                  <a:schemeClr val="accent6">
                    <a:lumMod val="75000"/>
                  </a:schemeClr>
                </a:solidFill>
                <a:latin typeface="Arial" pitchFamily="34" charset="0"/>
              </a:rPr>
              <a:t>incidencia</a:t>
            </a:r>
            <a:endParaRPr lang="es-CR" sz="4000" b="1" dirty="0">
              <a:solidFill>
                <a:schemeClr val="accent6">
                  <a:lumMod val="75000"/>
                </a:schemeClr>
              </a:solidFill>
              <a:latin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755650" y="981075"/>
            <a:ext cx="8748713" cy="457200"/>
          </a:xfrm>
          <a:prstGeom prst="rect">
            <a:avLst/>
          </a:prstGeom>
          <a:noFill/>
          <a:ln w="9525">
            <a:noFill/>
            <a:miter lim="800000"/>
            <a:headEnd/>
            <a:tailEnd/>
          </a:ln>
        </p:spPr>
        <p:txBody>
          <a:bodyPr>
            <a:spAutoFit/>
          </a:bodyPr>
          <a:lstStyle/>
          <a:p>
            <a:pPr algn="ctr">
              <a:spcBef>
                <a:spcPct val="10000"/>
              </a:spcBef>
              <a:spcAft>
                <a:spcPct val="10000"/>
              </a:spcAft>
              <a:buClr>
                <a:srgbClr val="000000"/>
              </a:buClr>
              <a:buSzPct val="100000"/>
              <a:buFont typeface="Times New Roman" pitchFamily="18" charset="0"/>
              <a:buNone/>
            </a:pPr>
            <a:endParaRPr lang="es-ES_tradnl">
              <a:latin typeface="Arial Rounded MT Bold" pitchFamily="34" charset="0"/>
              <a:cs typeface="Arial" pitchFamily="34" charset="0"/>
            </a:endParaRPr>
          </a:p>
        </p:txBody>
      </p:sp>
      <p:sp>
        <p:nvSpPr>
          <p:cNvPr id="12291" name="Rectangle 6"/>
          <p:cNvSpPr>
            <a:spLocks noChangeArrowheads="1"/>
          </p:cNvSpPr>
          <p:nvPr/>
        </p:nvSpPr>
        <p:spPr bwMode="auto">
          <a:xfrm>
            <a:off x="785813" y="1871663"/>
            <a:ext cx="8358187" cy="4986337"/>
          </a:xfrm>
          <a:prstGeom prst="rect">
            <a:avLst/>
          </a:prstGeom>
          <a:noFill/>
          <a:ln w="9525">
            <a:noFill/>
            <a:miter lim="800000"/>
            <a:headEnd/>
            <a:tailEnd/>
          </a:ln>
        </p:spPr>
        <p:txBody>
          <a:bodyPr/>
          <a:lstStyle/>
          <a:p>
            <a:pPr marL="363538" indent="-342900">
              <a:lnSpc>
                <a:spcPts val="2700"/>
              </a:lnSpc>
              <a:spcBef>
                <a:spcPct val="30000"/>
              </a:spcBef>
              <a:spcAft>
                <a:spcPct val="30000"/>
              </a:spcAft>
              <a:buClr>
                <a:schemeClr val="tx1"/>
              </a:buClr>
              <a:buSzPct val="100000"/>
              <a:buFont typeface="Times New Roman" pitchFamily="18" charset="0"/>
              <a:buNone/>
            </a:pPr>
            <a:endParaRPr lang="es-ES_tradnl" sz="3200">
              <a:solidFill>
                <a:schemeClr val="tx1"/>
              </a:solidFill>
              <a:latin typeface="Arial" pitchFamily="34" charset="0"/>
            </a:endParaRPr>
          </a:p>
        </p:txBody>
      </p:sp>
      <p:sp>
        <p:nvSpPr>
          <p:cNvPr id="12292" name="Rectangle 6"/>
          <p:cNvSpPr>
            <a:spLocks noGrp="1" noChangeArrowheads="1"/>
          </p:cNvSpPr>
          <p:nvPr>
            <p:ph type="body" idx="1"/>
          </p:nvPr>
        </p:nvSpPr>
        <p:spPr>
          <a:xfrm>
            <a:off x="827088" y="1809750"/>
            <a:ext cx="8035925" cy="4832350"/>
          </a:xfrm>
        </p:spPr>
        <p:txBody>
          <a:bodyPr lIns="91440" tIns="45720" rIns="91440" bIns="45720" anchor="ctr">
            <a:spAutoFit/>
          </a:bodyPr>
          <a:lstStyle/>
          <a:p>
            <a:pPr marL="514350" indent="-514350" algn="just">
              <a:spcBef>
                <a:spcPct val="0"/>
              </a:spcBef>
              <a:buFont typeface="Arial" pitchFamily="34" charset="0"/>
              <a:buAutoNum type="arabicPeriod"/>
            </a:pPr>
            <a:r>
              <a:rPr lang="es-EC" smtClean="0">
                <a:solidFill>
                  <a:schemeClr val="tx1"/>
                </a:solidFill>
              </a:rPr>
              <a:t>Establecimiento de espacios de encuentro presenciales y virtuales que promuevan la conformación de un Colectivo de OSC</a:t>
            </a:r>
          </a:p>
          <a:p>
            <a:pPr marL="514350" indent="-514350" algn="just">
              <a:spcBef>
                <a:spcPct val="0"/>
              </a:spcBef>
              <a:buFont typeface="Arial" pitchFamily="34" charset="0"/>
              <a:buAutoNum type="arabicPeriod"/>
            </a:pPr>
            <a:r>
              <a:rPr lang="en-US" smtClean="0">
                <a:solidFill>
                  <a:schemeClr val="tx1"/>
                </a:solidFill>
              </a:rPr>
              <a:t>Generación de análisis sobre la normativa para realizar propuestas basadas en evidencia</a:t>
            </a:r>
          </a:p>
          <a:p>
            <a:pPr marL="514350" indent="-514350" algn="just">
              <a:spcBef>
                <a:spcPct val="0"/>
              </a:spcBef>
              <a:buFont typeface="Arial" pitchFamily="34" charset="0"/>
              <a:buAutoNum type="arabicPeriod"/>
            </a:pPr>
            <a:r>
              <a:rPr lang="en-US" smtClean="0">
                <a:solidFill>
                  <a:schemeClr val="tx1"/>
                </a:solidFill>
              </a:rPr>
              <a:t>Realización de diálogos Estado – Sociedad Civil </a:t>
            </a:r>
          </a:p>
          <a:p>
            <a:pPr marL="514350" indent="-514350" algn="just">
              <a:spcBef>
                <a:spcPct val="0"/>
              </a:spcBef>
              <a:buFont typeface="Arial" pitchFamily="34" charset="0"/>
              <a:buAutoNum type="arabicPeriod"/>
            </a:pPr>
            <a:r>
              <a:rPr lang="en-US" smtClean="0">
                <a:solidFill>
                  <a:schemeClr val="tx1"/>
                </a:solidFill>
              </a:rPr>
              <a:t>Promoción de procesos de Transparencia y Rendición Colectiva de Cuentas</a:t>
            </a:r>
          </a:p>
          <a:p>
            <a:pPr marL="514350" indent="-514350" algn="just">
              <a:spcBef>
                <a:spcPct val="0"/>
              </a:spcBef>
              <a:buFont typeface="Arial" pitchFamily="34" charset="0"/>
              <a:buAutoNum type="arabicPeriod"/>
            </a:pPr>
            <a:r>
              <a:rPr lang="en-US" smtClean="0">
                <a:solidFill>
                  <a:schemeClr val="tx1"/>
                </a:solidFill>
              </a:rPr>
              <a:t>Visibilización de propuestas de las OSC </a:t>
            </a:r>
            <a:endParaRPr lang="es-ES_tradnl" smtClean="0">
              <a:solidFill>
                <a:schemeClr val="tx1"/>
              </a:solidFill>
            </a:endParaRPr>
          </a:p>
        </p:txBody>
      </p:sp>
      <p:sp>
        <p:nvSpPr>
          <p:cNvPr id="15365" name="6 Rectángulo"/>
          <p:cNvSpPr>
            <a:spLocks noChangeArrowheads="1"/>
          </p:cNvSpPr>
          <p:nvPr/>
        </p:nvSpPr>
        <p:spPr bwMode="auto">
          <a:xfrm>
            <a:off x="468313" y="476250"/>
            <a:ext cx="8429625" cy="979488"/>
          </a:xfrm>
          <a:prstGeom prst="rect">
            <a:avLst/>
          </a:prstGeom>
          <a:noFill/>
          <a:ln w="9525">
            <a:noFill/>
            <a:miter lim="800000"/>
            <a:headEnd/>
            <a:tailEnd/>
          </a:ln>
        </p:spPr>
        <p:txBody>
          <a:bodyPr>
            <a:spAutoFit/>
          </a:bodyPr>
          <a:lstStyle/>
          <a:p>
            <a:pPr algn="ctr">
              <a:lnSpc>
                <a:spcPct val="90000"/>
              </a:lnSpc>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CR" sz="3200" b="1" dirty="0">
                <a:solidFill>
                  <a:schemeClr val="accent6">
                    <a:lumMod val="75000"/>
                  </a:schemeClr>
                </a:solidFill>
                <a:latin typeface="+mj-lt"/>
                <a:cs typeface="Times New Roman" pitchFamily="16" charset="0"/>
              </a:rPr>
              <a:t>Estrategias de incidencia en la normativa para OSC</a:t>
            </a:r>
            <a:endParaRPr lang="es-CR" sz="3200" b="1" dirty="0">
              <a:solidFill>
                <a:schemeClr val="accent6">
                  <a:lumMod val="75000"/>
                </a:schemeClr>
              </a:solidFill>
              <a:latin typeface="+mj-lt"/>
              <a:cs typeface="Times New Roman" pitchFamily="16"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Marcador de contenido"/>
          <p:cNvSpPr>
            <a:spLocks noGrp="1"/>
          </p:cNvSpPr>
          <p:nvPr>
            <p:ph idx="1"/>
          </p:nvPr>
        </p:nvSpPr>
        <p:spPr>
          <a:xfrm>
            <a:off x="539750" y="1773238"/>
            <a:ext cx="4460875" cy="4856162"/>
          </a:xfrm>
        </p:spPr>
        <p:txBody>
          <a:bodyPr/>
          <a:lstStyle/>
          <a:p>
            <a:pPr>
              <a:buFont typeface="Arial" charset="0"/>
              <a:buChar char="•"/>
              <a:defRPr/>
            </a:pPr>
            <a:r>
              <a:rPr lang="es-ES" sz="2100" b="1" dirty="0" smtClean="0"/>
              <a:t>MAPEO DE OSC : </a:t>
            </a:r>
            <a:r>
              <a:rPr lang="es-ES" sz="2100" dirty="0" smtClean="0"/>
              <a:t>132 OSC organizadas en 4 provincias  </a:t>
            </a:r>
          </a:p>
          <a:p>
            <a:pPr>
              <a:buFont typeface="Arial" charset="0"/>
              <a:buChar char="•"/>
              <a:defRPr/>
            </a:pPr>
            <a:r>
              <a:rPr lang="es-ES" sz="2100" b="1" dirty="0" smtClean="0"/>
              <a:t>TALLERES Y REUNIONES PARA </a:t>
            </a:r>
            <a:r>
              <a:rPr lang="es-ES" sz="2100" dirty="0" smtClean="0"/>
              <a:t> </a:t>
            </a:r>
            <a:r>
              <a:rPr lang="es-ES" sz="2100" b="1" dirty="0" smtClean="0"/>
              <a:t>ELABORAR DOCUMENTO DE APORTES: </a:t>
            </a:r>
            <a:r>
              <a:rPr lang="es-ES" sz="2100" dirty="0" smtClean="0"/>
              <a:t>Doce reuniones en varias provincias del Ecuador para promover una opinión informada sobre la normativa. </a:t>
            </a:r>
            <a:endParaRPr lang="es-EC" sz="2100" dirty="0" smtClean="0"/>
          </a:p>
          <a:p>
            <a:pPr>
              <a:buFont typeface="Arial" charset="0"/>
              <a:buChar char="•"/>
              <a:defRPr/>
            </a:pPr>
            <a:r>
              <a:rPr lang="es-ES" sz="2100" b="1" dirty="0" smtClean="0"/>
              <a:t>COMUNICACIÓN  ENTRE OSC: </a:t>
            </a:r>
            <a:r>
              <a:rPr lang="es-ES" sz="2100" dirty="0" smtClean="0"/>
              <a:t>Implementación de estrategias para mejorar la comunicación entre OSC: portal web, memorias de las reuniones, entre otras.  </a:t>
            </a:r>
            <a:endParaRPr lang="en-US" sz="2200" dirty="0" smtClean="0"/>
          </a:p>
          <a:p>
            <a:pPr marL="0" indent="-514350">
              <a:spcBef>
                <a:spcPts val="0"/>
              </a:spcBef>
              <a:buFontTx/>
              <a:buChar char="-"/>
              <a:defRPr/>
            </a:pPr>
            <a:endParaRPr lang="en-US" dirty="0" smtClean="0"/>
          </a:p>
          <a:p>
            <a:pPr>
              <a:buFont typeface="Arial" charset="0"/>
              <a:buChar char="•"/>
              <a:defRPr/>
            </a:pPr>
            <a:endParaRPr lang="en-US" dirty="0"/>
          </a:p>
        </p:txBody>
      </p:sp>
      <p:sp>
        <p:nvSpPr>
          <p:cNvPr id="13315" name="AutoShape 4" descr="http://mail.google.com/a/grupofaro.org/?ui=2&amp;ik=cf17619eda&amp;view=att&amp;th=1217e39624810926&amp;attid=0.1&amp;disp=inline&amp;realattid=0.1&amp;zw"/>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p>
        </p:txBody>
      </p:sp>
      <p:pic>
        <p:nvPicPr>
          <p:cNvPr id="13316" name="Picture 2"/>
          <p:cNvPicPr>
            <a:picLocks noChangeAspect="1" noChangeArrowheads="1"/>
          </p:cNvPicPr>
          <p:nvPr/>
        </p:nvPicPr>
        <p:blipFill>
          <a:blip r:embed="rId3" cstate="print"/>
          <a:srcRect l="12305" t="20625" r="13281" b="5737"/>
          <a:stretch>
            <a:fillRect/>
          </a:stretch>
        </p:blipFill>
        <p:spPr bwMode="auto">
          <a:xfrm>
            <a:off x="5003800" y="1844675"/>
            <a:ext cx="4140200" cy="4799013"/>
          </a:xfrm>
          <a:prstGeom prst="rect">
            <a:avLst/>
          </a:prstGeom>
          <a:noFill/>
          <a:ln w="9525">
            <a:noFill/>
            <a:miter lim="800000"/>
            <a:headEnd/>
            <a:tailEnd/>
          </a:ln>
        </p:spPr>
      </p:pic>
      <p:sp>
        <p:nvSpPr>
          <p:cNvPr id="12" name="11 CuadroTexto"/>
          <p:cNvSpPr txBox="1"/>
          <p:nvPr/>
        </p:nvSpPr>
        <p:spPr>
          <a:xfrm>
            <a:off x="755650" y="765175"/>
            <a:ext cx="8569325" cy="584200"/>
          </a:xfrm>
          <a:prstGeom prst="rect">
            <a:avLst/>
          </a:prstGeom>
          <a:noFill/>
        </p:spPr>
        <p:txBody>
          <a:bodyPr>
            <a:spAutoFit/>
          </a:bodyPr>
          <a:lstStyle/>
          <a:p>
            <a:pPr>
              <a:defRPr/>
            </a:pPr>
            <a:r>
              <a:rPr lang="en-US" sz="3200" b="1" dirty="0" err="1">
                <a:solidFill>
                  <a:schemeClr val="accent6">
                    <a:lumMod val="75000"/>
                  </a:schemeClr>
                </a:solidFill>
                <a:latin typeface="+mj-lt"/>
              </a:rPr>
              <a:t>Establecimiento</a:t>
            </a:r>
            <a:r>
              <a:rPr lang="en-US" sz="3200" b="1" dirty="0">
                <a:solidFill>
                  <a:schemeClr val="accent6">
                    <a:lumMod val="75000"/>
                  </a:schemeClr>
                </a:solidFill>
                <a:latin typeface="+mj-lt"/>
              </a:rPr>
              <a:t> </a:t>
            </a:r>
            <a:r>
              <a:rPr lang="en-US" sz="3200" b="1" dirty="0">
                <a:solidFill>
                  <a:schemeClr val="accent6">
                    <a:lumMod val="75000"/>
                  </a:schemeClr>
                </a:solidFill>
                <a:latin typeface="+mj-lt"/>
              </a:rPr>
              <a:t>de </a:t>
            </a:r>
            <a:r>
              <a:rPr lang="en-US" sz="3200" b="1" dirty="0" err="1">
                <a:solidFill>
                  <a:schemeClr val="accent6">
                    <a:lumMod val="75000"/>
                  </a:schemeClr>
                </a:solidFill>
                <a:latin typeface="+mj-lt"/>
              </a:rPr>
              <a:t>espacios</a:t>
            </a:r>
            <a:r>
              <a:rPr lang="en-US" sz="3200" b="1" dirty="0">
                <a:solidFill>
                  <a:schemeClr val="accent6">
                    <a:lumMod val="75000"/>
                  </a:schemeClr>
                </a:solidFill>
                <a:latin typeface="+mj-lt"/>
              </a:rPr>
              <a:t> de </a:t>
            </a:r>
            <a:r>
              <a:rPr lang="en-US" sz="3200" b="1" dirty="0" err="1">
                <a:solidFill>
                  <a:schemeClr val="accent6">
                    <a:lumMod val="75000"/>
                  </a:schemeClr>
                </a:solidFill>
                <a:latin typeface="+mj-lt"/>
              </a:rPr>
              <a:t>encuentro</a:t>
            </a:r>
            <a:endParaRPr lang="es-EC" sz="3200" b="1" dirty="0">
              <a:solidFill>
                <a:schemeClr val="accent6">
                  <a:lumMod val="75000"/>
                </a:schemeClr>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Times New Roman" pitchFamily="16"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Times New Roman" pitchFamily="16"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10061</TotalTime>
  <Words>2081</Words>
  <Application>Microsoft Office PowerPoint</Application>
  <PresentationFormat>Presentación en pantalla (4:3)</PresentationFormat>
  <Paragraphs>158</Paragraphs>
  <Slides>23</Slides>
  <Notes>21</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Vínculos</vt:lpstr>
      </vt:variant>
      <vt:variant>
        <vt:i4>1</vt:i4>
      </vt:variant>
      <vt:variant>
        <vt:lpstr>Títulos de diapositiva</vt:lpstr>
      </vt:variant>
      <vt:variant>
        <vt:i4>23</vt:i4>
      </vt:variant>
    </vt:vector>
  </HeadingPairs>
  <TitlesOfParts>
    <vt:vector size="33" baseType="lpstr">
      <vt:lpstr>Times New Roman</vt:lpstr>
      <vt:lpstr>Arial</vt:lpstr>
      <vt:lpstr>Arial Unicode MS</vt:lpstr>
      <vt:lpstr>Arial Rounded MT Bold</vt:lpstr>
      <vt:lpstr>ＭＳ Ｐゴシック</vt:lpstr>
      <vt:lpstr>ヒラギノ角ゴ Pro W3</vt:lpstr>
      <vt:lpstr>+mj-lt</vt:lpstr>
      <vt:lpstr>Tema de Office</vt:lpstr>
      <vt:lpstr>1_Tema de Office</vt:lpstr>
      <vt:lpstr>???</vt:lpstr>
      <vt:lpstr>Diapositiva 1</vt:lpstr>
      <vt:lpstr>Agenda de la presentación</vt:lpstr>
      <vt:lpstr>Diapositiva 3</vt:lpstr>
      <vt:lpstr>   Marco jurídico y transparencia: Clave para las OSC en el Ecuador </vt:lpstr>
      <vt:lpstr>Los desafíos que nos plantea el marco jurídico vigente</vt:lpstr>
      <vt:lpstr>   El Proyecto de Reglamento para OSC </vt:lpstr>
      <vt:lpstr>Diapositiva 7</vt:lpstr>
      <vt:lpstr>Diapositiva 8</vt:lpstr>
      <vt:lpstr>Diapositiva 9</vt:lpstr>
      <vt:lpstr> Generación de análisis sobre la normativa para OSC</vt:lpstr>
      <vt:lpstr>Diálogos Estado – Sociedad Civil </vt:lpstr>
      <vt:lpstr>Diapositiva 12</vt:lpstr>
      <vt:lpstr>Diapositiva 13</vt:lpstr>
      <vt:lpstr>Diapositiva 14</vt:lpstr>
      <vt:lpstr>Diapositiva 15</vt:lpstr>
      <vt:lpstr>Diapositiva 16</vt:lpstr>
      <vt:lpstr> Implementación de estrategias de incidencia pública </vt:lpstr>
      <vt:lpstr>Generación de una propuesta de normativa para las OSC</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Legitimado la Reforma</dc:title>
  <dc:creator>Orazio</dc:creator>
  <cp:lastModifiedBy>Usuario</cp:lastModifiedBy>
  <cp:revision>344</cp:revision>
  <cp:lastPrinted>1601-01-01T00:00:00Z</cp:lastPrinted>
  <dcterms:created xsi:type="dcterms:W3CDTF">2003-02-27T14:42:39Z</dcterms:created>
  <dcterms:modified xsi:type="dcterms:W3CDTF">2011-02-09T11:08:21Z</dcterms:modified>
</cp:coreProperties>
</file>